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6" name="Shape 116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17" name="Shape 117"/>
          <p:cNvSpPr/>
          <p:nvPr>
            <p:ph type="pic" sz="quarter" idx="13"/>
          </p:nvPr>
        </p:nvSpPr>
        <p:spPr>
          <a:xfrm>
            <a:off x="8597900" y="43561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Shape 118"/>
          <p:cNvSpPr/>
          <p:nvPr>
            <p:ph type="pic" idx="14"/>
          </p:nvPr>
        </p:nvSpPr>
        <p:spPr>
          <a:xfrm>
            <a:off x="368899" y="368300"/>
            <a:ext cx="81407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9" name="Shape 119"/>
          <p:cNvSpPr/>
          <p:nvPr>
            <p:ph type="pic" sz="quarter" idx="15"/>
          </p:nvPr>
        </p:nvSpPr>
        <p:spPr>
          <a:xfrm>
            <a:off x="8597900" y="368300"/>
            <a:ext cx="4038600" cy="3911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0" name="Shape 120"/>
          <p:cNvSpPr/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1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278468" y="8356600"/>
            <a:ext cx="12459504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0" name="Shape 130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31" name="Shape 131"/>
          <p:cNvSpPr/>
          <p:nvPr>
            <p:ph type="pic" idx="13"/>
          </p:nvPr>
        </p:nvSpPr>
        <p:spPr>
          <a:xfrm>
            <a:off x="368899" y="368300"/>
            <a:ext cx="12268201" cy="7899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2" name="Shape 132"/>
          <p:cNvSpPr/>
          <p:nvPr>
            <p:ph type="title"/>
          </p:nvPr>
        </p:nvSpPr>
        <p:spPr>
          <a:xfrm>
            <a:off x="368300" y="8369300"/>
            <a:ext cx="122682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xfrm>
            <a:off x="368300" y="9017000"/>
            <a:ext cx="122682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hape 1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body" sz="quarter" idx="13"/>
          </p:nvPr>
        </p:nvSpPr>
        <p:spPr>
          <a:xfrm>
            <a:off x="1270000" y="4292600"/>
            <a:ext cx="104648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42" name="Shape 142"/>
          <p:cNvSpPr/>
          <p:nvPr>
            <p:ph type="body" sz="quarter" idx="14"/>
          </p:nvPr>
        </p:nvSpPr>
        <p:spPr>
          <a:xfrm>
            <a:off x="1270000" y="6362700"/>
            <a:ext cx="10464800" cy="52344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i="1" sz="2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51" name="Shape 15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Shape 22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Shape 23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" name="Shape 25"/>
          <p:cNvSpPr/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26" name="Shape 26"/>
          <p:cNvSpPr/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27" name="Shape 27"/>
          <p:cNvSpPr/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28" name="Shape 28"/>
          <p:cNvSpPr/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29" name="Shape 29"/>
          <p:cNvSpPr/>
          <p:nvPr>
            <p:ph type="body" sz="quarter" idx="17"/>
          </p:nvPr>
        </p:nvSpPr>
        <p:spPr>
          <a:xfrm>
            <a:off x="1422400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30" name="Shape 30"/>
          <p:cNvSpPr/>
          <p:nvPr>
            <p:ph type="pic" idx="18"/>
          </p:nvPr>
        </p:nvSpPr>
        <p:spPr>
          <a:xfrm>
            <a:off x="368300" y="355600"/>
            <a:ext cx="122682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1" name="Shape 31"/>
          <p:cNvSpPr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 4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278468" y="89154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" name="Shape 41"/>
          <p:cNvSpPr/>
          <p:nvPr/>
        </p:nvSpPr>
        <p:spPr>
          <a:xfrm>
            <a:off x="5256995" y="8902700"/>
            <a:ext cx="1" cy="592215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Shape 42"/>
          <p:cNvSpPr/>
          <p:nvPr/>
        </p:nvSpPr>
        <p:spPr>
          <a:xfrm>
            <a:off x="278468" y="7188200"/>
            <a:ext cx="12446932" cy="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Shape 43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4" name="Shape 44"/>
          <p:cNvSpPr/>
          <p:nvPr>
            <p:ph type="body" sz="quarter" idx="13"/>
          </p:nvPr>
        </p:nvSpPr>
        <p:spPr>
          <a:xfrm>
            <a:off x="6359707" y="8877300"/>
            <a:ext cx="1189179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NAME</a:t>
            </a:r>
          </a:p>
        </p:txBody>
      </p:sp>
      <p:sp>
        <p:nvSpPr>
          <p:cNvPr id="45" name="Shape 45"/>
          <p:cNvSpPr/>
          <p:nvPr>
            <p:ph type="body" sz="quarter" idx="14"/>
          </p:nvPr>
        </p:nvSpPr>
        <p:spPr>
          <a:xfrm>
            <a:off x="339854" y="7197750"/>
            <a:ext cx="935432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PROJECT</a:t>
            </a:r>
          </a:p>
        </p:txBody>
      </p:sp>
      <p:sp>
        <p:nvSpPr>
          <p:cNvPr id="46" name="Shape 46"/>
          <p:cNvSpPr/>
          <p:nvPr>
            <p:ph type="body" sz="quarter" idx="15"/>
          </p:nvPr>
        </p:nvSpPr>
        <p:spPr>
          <a:xfrm>
            <a:off x="339905" y="8912250"/>
            <a:ext cx="579730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47" name="Shape 47"/>
          <p:cNvSpPr/>
          <p:nvPr>
            <p:ph type="body" sz="quarter" idx="16"/>
          </p:nvPr>
        </p:nvSpPr>
        <p:spPr>
          <a:xfrm>
            <a:off x="5318302" y="8912250"/>
            <a:ext cx="752781" cy="374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cap="all" sz="1800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Client</a:t>
            </a:r>
          </a:p>
        </p:txBody>
      </p:sp>
      <p:sp>
        <p:nvSpPr>
          <p:cNvPr id="48" name="Shape 48"/>
          <p:cNvSpPr/>
          <p:nvPr>
            <p:ph type="body" sz="quarter" idx="17"/>
          </p:nvPr>
        </p:nvSpPr>
        <p:spPr>
          <a:xfrm>
            <a:off x="1419408" y="8877300"/>
            <a:ext cx="1045160" cy="647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DATE</a:t>
            </a:r>
          </a:p>
        </p:txBody>
      </p:sp>
      <p:sp>
        <p:nvSpPr>
          <p:cNvPr id="49" name="Shape 49"/>
          <p:cNvSpPr/>
          <p:nvPr>
            <p:ph type="pic" sz="half" idx="18"/>
          </p:nvPr>
        </p:nvSpPr>
        <p:spPr>
          <a:xfrm>
            <a:off x="3683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0" name="Shape 50"/>
          <p:cNvSpPr/>
          <p:nvPr>
            <p:ph type="pic" sz="quarter" idx="19"/>
          </p:nvPr>
        </p:nvSpPr>
        <p:spPr>
          <a:xfrm>
            <a:off x="5295900" y="3683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Shape 51"/>
          <p:cNvSpPr/>
          <p:nvPr>
            <p:ph type="pic" sz="quarter" idx="20"/>
          </p:nvPr>
        </p:nvSpPr>
        <p:spPr>
          <a:xfrm>
            <a:off x="5295900" y="3771900"/>
            <a:ext cx="2413000" cy="3327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2" name="Shape 52"/>
          <p:cNvSpPr/>
          <p:nvPr>
            <p:ph type="pic" sz="half" idx="21"/>
          </p:nvPr>
        </p:nvSpPr>
        <p:spPr>
          <a:xfrm>
            <a:off x="7785100" y="368300"/>
            <a:ext cx="4851400" cy="673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xfrm>
            <a:off x="6349999" y="9474200"/>
            <a:ext cx="312015" cy="29982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pic" sz="half" idx="13"/>
          </p:nvPr>
        </p:nvSpPr>
        <p:spPr>
          <a:xfrm>
            <a:off x="6921500" y="1354541"/>
            <a:ext cx="5156200" cy="7035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1" name="Shape 71"/>
          <p:cNvSpPr/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cap="all" sz="65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2" name="Shape 72"/>
          <p:cNvSpPr/>
          <p:nvPr>
            <p:ph type="body" sz="quarter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1" name="Shape 8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9" name="Shape 89"/>
          <p:cNvSpPr/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pic" sz="quarter" idx="13"/>
          </p:nvPr>
        </p:nvSpPr>
        <p:spPr>
          <a:xfrm>
            <a:off x="7645400" y="2768600"/>
            <a:ext cx="42926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Shape 98"/>
          <p:cNvSpPr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9" name="Shape 99"/>
          <p:cNvSpPr/>
          <p:nvPr>
            <p:ph type="body" sz="half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hape 10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1041400" y="2540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6352743" y="9474200"/>
            <a:ext cx="312014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4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8.jpeg"/><Relationship Id="rId4" Type="http://schemas.openxmlformats.org/officeDocument/2006/relationships/image" Target="../media/image9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0.jpeg"/><Relationship Id="rId4" Type="http://schemas.openxmlformats.org/officeDocument/2006/relationships/image" Target="../media/image11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2.jpeg"/><Relationship Id="rId4" Type="http://schemas.openxmlformats.org/officeDocument/2006/relationships/image" Target="../media/image13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4.jpeg"/><Relationship Id="rId4" Type="http://schemas.openxmlformats.org/officeDocument/2006/relationships/image" Target="../media/image15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6.jpeg"/><Relationship Id="rId4" Type="http://schemas.openxmlformats.org/officeDocument/2006/relationships/image" Target="../media/image17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8.jpeg"/><Relationship Id="rId4" Type="http://schemas.openxmlformats.org/officeDocument/2006/relationships/image" Target="../media/image19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0.jpeg"/><Relationship Id="rId4" Type="http://schemas.openxmlformats.org/officeDocument/2006/relationships/image" Target="../media/image21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2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3.jpeg"/><Relationship Id="rId4" Type="http://schemas.openxmlformats.org/officeDocument/2006/relationships/image" Target="../media/image24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5.jpeg"/><Relationship Id="rId4" Type="http://schemas.openxmlformats.org/officeDocument/2006/relationships/image" Target="../media/image26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3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6.jpeg"/><Relationship Id="rId4" Type="http://schemas.openxmlformats.org/officeDocument/2006/relationships/image" Target="../media/image7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sae_supaero_300_cmjn-300x182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3620" y="1012319"/>
            <a:ext cx="3997560" cy="2430172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1227242" y="3774135"/>
            <a:ext cx="10550316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GAUSSIAN PROCESS FOR STRUCTURAL ANALYSIS AND OPTIMIZATION</a:t>
            </a:r>
          </a:p>
        </p:txBody>
      </p:sp>
      <p:sp>
        <p:nvSpPr>
          <p:cNvPr id="169" name="Shape 169"/>
          <p:cNvSpPr/>
          <p:nvPr/>
        </p:nvSpPr>
        <p:spPr>
          <a:xfrm>
            <a:off x="3149461" y="6591158"/>
            <a:ext cx="6705878" cy="285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b="1"/>
              <a:t>Presented by:</a:t>
            </a:r>
            <a:endParaRPr b="1"/>
          </a:p>
          <a:p>
            <a:pPr algn="l">
              <a:defRPr sz="2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Sneha Dwivedi</a:t>
            </a:r>
          </a:p>
          <a:p>
            <a:pPr algn="l">
              <a:defRPr sz="2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b="1"/>
              <a:t>Under the guidance of:</a:t>
            </a:r>
            <a:r>
              <a:t> </a:t>
            </a:r>
          </a:p>
          <a:p>
            <a:pPr algn="l">
              <a:defRPr sz="2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Prof. J. Morlier &amp; S. Coniglio</a:t>
            </a:r>
          </a:p>
          <a:p>
            <a:pPr algn="l">
              <a:defRPr sz="2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</a:p>
          <a:p>
            <a:pPr>
              <a:defRPr sz="2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24th June, 2019</a:t>
            </a:r>
          </a:p>
        </p:txBody>
      </p:sp>
      <p:sp>
        <p:nvSpPr>
          <p:cNvPr id="170" name="Shape 170"/>
          <p:cNvSpPr/>
          <p:nvPr/>
        </p:nvSpPr>
        <p:spPr>
          <a:xfrm>
            <a:off x="1672332" y="5543722"/>
            <a:ext cx="966013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Major in Aerospace Structures + Aircraft Design Pathway</a:t>
            </a:r>
          </a:p>
        </p:txBody>
      </p:sp>
      <p:sp>
        <p:nvSpPr>
          <p:cNvPr id="171" name="Shape 171"/>
          <p:cNvSpPr/>
          <p:nvPr>
            <p:ph type="sldNum" sz="quarter" idx="4294967295"/>
          </p:nvPr>
        </p:nvSpPr>
        <p:spPr>
          <a:xfrm>
            <a:off x="12071025" y="8756878"/>
            <a:ext cx="29083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2" name="Shape 172"/>
          <p:cNvSpPr/>
          <p:nvPr/>
        </p:nvSpPr>
        <p:spPr>
          <a:xfrm>
            <a:off x="382150" y="994151"/>
            <a:ext cx="3513786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73" name="Shape 173"/>
          <p:cNvSpPr/>
          <p:nvPr/>
        </p:nvSpPr>
        <p:spPr>
          <a:xfrm>
            <a:off x="378746" y="277211"/>
            <a:ext cx="3997561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Research 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sldNum" sz="quarter" idx="4294967295"/>
          </p:nvPr>
        </p:nvSpPr>
        <p:spPr>
          <a:xfrm>
            <a:off x="11982760" y="8756878"/>
            <a:ext cx="46736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24" name="isae_supaero_300_cmjn-300x182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434" y="375724"/>
            <a:ext cx="2846300" cy="1730306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/>
          <p:nvPr/>
        </p:nvSpPr>
        <p:spPr>
          <a:xfrm>
            <a:off x="382150" y="994151"/>
            <a:ext cx="89932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26" name="Shape 326"/>
          <p:cNvSpPr/>
          <p:nvPr/>
        </p:nvSpPr>
        <p:spPr>
          <a:xfrm>
            <a:off x="378746" y="277211"/>
            <a:ext cx="4453293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SMOOTHING LENGTH</a:t>
            </a:r>
          </a:p>
        </p:txBody>
      </p:sp>
      <p:pic>
        <p:nvPicPr>
          <p:cNvPr id="327" name="3.5.jpg"/>
          <p:cNvPicPr>
            <a:picLocks noChangeAspect="1"/>
          </p:cNvPicPr>
          <p:nvPr/>
        </p:nvPicPr>
        <p:blipFill>
          <a:blip r:embed="rId3">
            <a:extLst/>
          </a:blip>
          <a:srcRect l="2781" t="3238" r="2781" b="3238"/>
          <a:stretch>
            <a:fillRect/>
          </a:stretch>
        </p:blipFill>
        <p:spPr>
          <a:xfrm>
            <a:off x="889765" y="2540476"/>
            <a:ext cx="5042901" cy="374558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3.jpg"/>
          <p:cNvPicPr>
            <a:picLocks noChangeAspect="1"/>
          </p:cNvPicPr>
          <p:nvPr/>
        </p:nvPicPr>
        <p:blipFill>
          <a:blip r:embed="rId4">
            <a:extLst/>
          </a:blip>
          <a:srcRect l="1659" t="3247" r="3695" b="2950"/>
          <a:stretch>
            <a:fillRect/>
          </a:stretch>
        </p:blipFill>
        <p:spPr>
          <a:xfrm>
            <a:off x="7049767" y="2540848"/>
            <a:ext cx="5053992" cy="3756741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hape 329"/>
          <p:cNvSpPr/>
          <p:nvPr/>
        </p:nvSpPr>
        <p:spPr>
          <a:xfrm>
            <a:off x="2415038" y="7504037"/>
            <a:ext cx="8411790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The approximation of the stress at different smoothing length.</a:t>
            </a:r>
          </a:p>
        </p:txBody>
      </p:sp>
      <p:sp>
        <p:nvSpPr>
          <p:cNvPr id="330" name="Shape 330"/>
          <p:cNvSpPr/>
          <p:nvPr/>
        </p:nvSpPr>
        <p:spPr>
          <a:xfrm>
            <a:off x="1784546" y="6693193"/>
            <a:ext cx="325334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Fig 1- At 3.5 </a:t>
            </a:r>
          </a:p>
        </p:txBody>
      </p:sp>
      <p:sp>
        <p:nvSpPr>
          <p:cNvPr id="331" name="Shape 331"/>
          <p:cNvSpPr/>
          <p:nvPr/>
        </p:nvSpPr>
        <p:spPr>
          <a:xfrm>
            <a:off x="8004464" y="6720511"/>
            <a:ext cx="325334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Fig 2- At 3.0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sldNum" sz="quarter" idx="4294967295"/>
          </p:nvPr>
        </p:nvSpPr>
        <p:spPr>
          <a:xfrm>
            <a:off x="11982760" y="8756878"/>
            <a:ext cx="46736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34" name="isae_supaero_300_cmjn-300x182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434" y="375724"/>
            <a:ext cx="2846300" cy="1730306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Shape 335"/>
          <p:cNvSpPr/>
          <p:nvPr/>
        </p:nvSpPr>
        <p:spPr>
          <a:xfrm>
            <a:off x="382150" y="994151"/>
            <a:ext cx="89932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36" name="Shape 336"/>
          <p:cNvSpPr/>
          <p:nvPr/>
        </p:nvSpPr>
        <p:spPr>
          <a:xfrm>
            <a:off x="378746" y="277211"/>
            <a:ext cx="6876695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RADIAL BASIS KERNEL FUNCTION</a:t>
            </a:r>
          </a:p>
        </p:txBody>
      </p:sp>
      <p:sp>
        <p:nvSpPr>
          <p:cNvPr id="337" name="Shape 337"/>
          <p:cNvSpPr/>
          <p:nvPr/>
        </p:nvSpPr>
        <p:spPr>
          <a:xfrm>
            <a:off x="527474" y="1812052"/>
            <a:ext cx="769435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70416" indent="-370416" algn="l">
              <a:buClr>
                <a:srgbClr val="777775"/>
              </a:buClr>
              <a:buSzPct val="115000"/>
              <a:buChar char="•"/>
              <a:defRPr sz="3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Values depending upon the distance from origin or random point. </a:t>
            </a:r>
          </a:p>
        </p:txBody>
      </p:sp>
      <p:pic>
        <p:nvPicPr>
          <p:cNvPr id="338" name="Screen Shot 2019-06-23 at 19.28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21918" y="3236694"/>
            <a:ext cx="5760964" cy="1541059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39" name="Table 339"/>
          <p:cNvGraphicFramePr/>
          <p:nvPr/>
        </p:nvGraphicFramePr>
        <p:xfrm>
          <a:off x="1454124" y="5841052"/>
          <a:ext cx="10475607" cy="213208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5231453"/>
                <a:gridCol w="5231453"/>
              </a:tblGrid>
              <a:tr h="105969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/>
                        <a:t>ERROR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/>
                        <a:t>0.0976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5969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/>
                        <a:t>COMPLIANCE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/>
                        <a:t>2.6888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sldNum" sz="quarter" idx="4294967295"/>
          </p:nvPr>
        </p:nvSpPr>
        <p:spPr>
          <a:xfrm>
            <a:off x="11982760" y="8756878"/>
            <a:ext cx="46736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42" name="isae_supaero_300_cmjn-300x182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434" y="375724"/>
            <a:ext cx="2846300" cy="1730306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Shape 343"/>
          <p:cNvSpPr/>
          <p:nvPr/>
        </p:nvSpPr>
        <p:spPr>
          <a:xfrm>
            <a:off x="382150" y="994151"/>
            <a:ext cx="89932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44" name="Shape 344"/>
          <p:cNvSpPr/>
          <p:nvPr/>
        </p:nvSpPr>
        <p:spPr>
          <a:xfrm>
            <a:off x="378746" y="277211"/>
            <a:ext cx="8771249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RADIAL BASIS KERNEL- DISPLACEMENT</a:t>
            </a:r>
          </a:p>
        </p:txBody>
      </p:sp>
      <p:pic>
        <p:nvPicPr>
          <p:cNvPr id="345" name="disp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262" y="2402221"/>
            <a:ext cx="5205748" cy="390431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disp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48630" y="2402221"/>
            <a:ext cx="5205748" cy="3904311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Shape 347"/>
          <p:cNvSpPr/>
          <p:nvPr/>
        </p:nvSpPr>
        <p:spPr>
          <a:xfrm>
            <a:off x="2533572" y="7135737"/>
            <a:ext cx="8411789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3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Displacement obtained in x and y direction respectively.</a:t>
            </a:r>
            <a:r>
              <a:rPr sz="2500"/>
              <a:t>*Cited in reference[2]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sldNum" sz="quarter" idx="4294967295"/>
          </p:nvPr>
        </p:nvSpPr>
        <p:spPr>
          <a:xfrm>
            <a:off x="11982760" y="8756878"/>
            <a:ext cx="46736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50" name="isae_supaero_300_cmjn-300x182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434" y="375724"/>
            <a:ext cx="2846300" cy="1730306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Shape 351"/>
          <p:cNvSpPr/>
          <p:nvPr/>
        </p:nvSpPr>
        <p:spPr>
          <a:xfrm>
            <a:off x="382150" y="994151"/>
            <a:ext cx="89932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52" name="Shape 352"/>
          <p:cNvSpPr/>
          <p:nvPr/>
        </p:nvSpPr>
        <p:spPr>
          <a:xfrm>
            <a:off x="378746" y="277211"/>
            <a:ext cx="9000046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RADIAL BASIS KERNEL- NORMAL STRESS</a:t>
            </a:r>
          </a:p>
        </p:txBody>
      </p:sp>
      <p:pic>
        <p:nvPicPr>
          <p:cNvPr id="353" name="stress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400" y="2527046"/>
            <a:ext cx="5580515" cy="4185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stress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37594" y="2527046"/>
            <a:ext cx="5580516" cy="4185386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Shape 355"/>
          <p:cNvSpPr/>
          <p:nvPr/>
        </p:nvSpPr>
        <p:spPr>
          <a:xfrm>
            <a:off x="2533572" y="7580237"/>
            <a:ext cx="841178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Normal stress concentration.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type="sldNum" sz="quarter" idx="4294967295"/>
          </p:nvPr>
        </p:nvSpPr>
        <p:spPr>
          <a:xfrm>
            <a:off x="11982760" y="8756878"/>
            <a:ext cx="46736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58" name="isae_supaero_300_cmjn-300x182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434" y="375724"/>
            <a:ext cx="2846300" cy="1730306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hape 359"/>
          <p:cNvSpPr/>
          <p:nvPr/>
        </p:nvSpPr>
        <p:spPr>
          <a:xfrm>
            <a:off x="382150" y="994151"/>
            <a:ext cx="89932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60" name="Shape 360"/>
          <p:cNvSpPr/>
          <p:nvPr/>
        </p:nvSpPr>
        <p:spPr>
          <a:xfrm>
            <a:off x="378746" y="277211"/>
            <a:ext cx="9000046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RADIAL BASIS KERNEL- SHEAR STRESS</a:t>
            </a:r>
          </a:p>
        </p:txBody>
      </p:sp>
      <p:pic>
        <p:nvPicPr>
          <p:cNvPr id="361" name="stress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1197" y="2400147"/>
            <a:ext cx="5235896" cy="39269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stress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07152" y="2400147"/>
            <a:ext cx="5235896" cy="3926922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Shape 363"/>
          <p:cNvSpPr/>
          <p:nvPr/>
        </p:nvSpPr>
        <p:spPr>
          <a:xfrm>
            <a:off x="2415038" y="7504037"/>
            <a:ext cx="8411790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The approximation of the stress at different node numbers.</a:t>
            </a:r>
          </a:p>
        </p:txBody>
      </p:sp>
      <p:sp>
        <p:nvSpPr>
          <p:cNvPr id="364" name="Shape 364"/>
          <p:cNvSpPr/>
          <p:nvPr/>
        </p:nvSpPr>
        <p:spPr>
          <a:xfrm>
            <a:off x="1784546" y="6693193"/>
            <a:ext cx="325334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Fig 1- At n=10 </a:t>
            </a:r>
          </a:p>
        </p:txBody>
      </p:sp>
      <p:sp>
        <p:nvSpPr>
          <p:cNvPr id="365" name="Shape 365"/>
          <p:cNvSpPr/>
          <p:nvPr/>
        </p:nvSpPr>
        <p:spPr>
          <a:xfrm>
            <a:off x="8004464" y="6720511"/>
            <a:ext cx="325334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Fig 2- At n=20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type="sldNum" sz="quarter" idx="4294967295"/>
          </p:nvPr>
        </p:nvSpPr>
        <p:spPr>
          <a:xfrm>
            <a:off x="11982760" y="8756878"/>
            <a:ext cx="46736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68" name="isae_supaero_300_cmjn-300x182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434" y="375724"/>
            <a:ext cx="2846300" cy="1730306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Shape 369"/>
          <p:cNvSpPr/>
          <p:nvPr/>
        </p:nvSpPr>
        <p:spPr>
          <a:xfrm>
            <a:off x="382150" y="994151"/>
            <a:ext cx="89932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70" name="Shape 370"/>
          <p:cNvSpPr/>
          <p:nvPr/>
        </p:nvSpPr>
        <p:spPr>
          <a:xfrm>
            <a:off x="378746" y="277211"/>
            <a:ext cx="9000046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GAUSSIAN KERNEL FUNCTION</a:t>
            </a:r>
          </a:p>
        </p:txBody>
      </p:sp>
      <p:sp>
        <p:nvSpPr>
          <p:cNvPr id="371" name="Shape 371"/>
          <p:cNvSpPr/>
          <p:nvPr/>
        </p:nvSpPr>
        <p:spPr>
          <a:xfrm>
            <a:off x="543337" y="1773799"/>
            <a:ext cx="8155535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70416" indent="-370416" algn="l">
              <a:buClr>
                <a:srgbClr val="777775"/>
              </a:buClr>
              <a:buSzPct val="115000"/>
              <a:buChar char="•"/>
              <a:defRPr sz="3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A Gaussian kernel is a kernel with the shape of a Gaussian curve. It is a type of Radial Basis kernel.</a:t>
            </a:r>
          </a:p>
        </p:txBody>
      </p:sp>
      <p:pic>
        <p:nvPicPr>
          <p:cNvPr id="372" name="Screen Shot 2019-06-23 at 19.55.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57266" y="3489375"/>
            <a:ext cx="6690268" cy="226685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373" name="Table 373"/>
          <p:cNvGraphicFramePr/>
          <p:nvPr/>
        </p:nvGraphicFramePr>
        <p:xfrm>
          <a:off x="1454124" y="6412552"/>
          <a:ext cx="10475607" cy="213208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5231453"/>
                <a:gridCol w="5231453"/>
              </a:tblGrid>
              <a:tr h="105969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/>
                        <a:t>ERROR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/>
                        <a:t>0.3533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059691"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/>
                        <a:t>COMPLIANCE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/>
                        <a:t>3.5077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sldNum" sz="quarter" idx="4294967295"/>
          </p:nvPr>
        </p:nvSpPr>
        <p:spPr>
          <a:xfrm>
            <a:off x="11982760" y="8756878"/>
            <a:ext cx="46736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76" name="isae_supaero_300_cmjn-300x182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434" y="375724"/>
            <a:ext cx="2846300" cy="1730306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382150" y="994151"/>
            <a:ext cx="89932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78" name="Shape 378"/>
          <p:cNvSpPr/>
          <p:nvPr/>
        </p:nvSpPr>
        <p:spPr>
          <a:xfrm>
            <a:off x="378746" y="277211"/>
            <a:ext cx="9000046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GAUSSIAN KERNEL- DISPLACEMENT</a:t>
            </a:r>
          </a:p>
        </p:txBody>
      </p:sp>
      <p:pic>
        <p:nvPicPr>
          <p:cNvPr id="379" name="disp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538" y="2701531"/>
            <a:ext cx="5260978" cy="3945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disp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27942" y="2701532"/>
            <a:ext cx="5261149" cy="3945862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2533572" y="7135737"/>
            <a:ext cx="8411789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Displacement obtained in x and y direction respectively.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sldNum" sz="quarter" idx="4294967295"/>
          </p:nvPr>
        </p:nvSpPr>
        <p:spPr>
          <a:xfrm>
            <a:off x="11982760" y="8756878"/>
            <a:ext cx="46736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84" name="isae_supaero_300_cmjn-300x182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434" y="375724"/>
            <a:ext cx="2846300" cy="1730306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hape 385"/>
          <p:cNvSpPr/>
          <p:nvPr/>
        </p:nvSpPr>
        <p:spPr>
          <a:xfrm>
            <a:off x="382150" y="994151"/>
            <a:ext cx="89932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86" name="Shape 386"/>
          <p:cNvSpPr/>
          <p:nvPr/>
        </p:nvSpPr>
        <p:spPr>
          <a:xfrm>
            <a:off x="378746" y="277211"/>
            <a:ext cx="9000046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GAUSSIAN KERNEL- NORMAL STRESS</a:t>
            </a:r>
          </a:p>
        </p:txBody>
      </p:sp>
      <p:pic>
        <p:nvPicPr>
          <p:cNvPr id="387" name="stress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364" y="2511861"/>
            <a:ext cx="5594245" cy="4195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stress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05870" y="2511861"/>
            <a:ext cx="5594245" cy="4195685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Shape 389"/>
          <p:cNvSpPr/>
          <p:nvPr/>
        </p:nvSpPr>
        <p:spPr>
          <a:xfrm>
            <a:off x="2533572" y="7580237"/>
            <a:ext cx="841178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Normal stress concentration.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type="sldNum" sz="quarter" idx="4294967295"/>
          </p:nvPr>
        </p:nvSpPr>
        <p:spPr>
          <a:xfrm>
            <a:off x="11982760" y="8756878"/>
            <a:ext cx="46736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92" name="isae_supaero_300_cmjn-300x182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434" y="375724"/>
            <a:ext cx="2846300" cy="1730306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Shape 393"/>
          <p:cNvSpPr/>
          <p:nvPr/>
        </p:nvSpPr>
        <p:spPr>
          <a:xfrm>
            <a:off x="382150" y="994151"/>
            <a:ext cx="89932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94" name="Shape 394"/>
          <p:cNvSpPr/>
          <p:nvPr/>
        </p:nvSpPr>
        <p:spPr>
          <a:xfrm>
            <a:off x="378746" y="277211"/>
            <a:ext cx="9000046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GAUSSIAN KERNEL- SHEAR STRESS</a:t>
            </a:r>
          </a:p>
        </p:txBody>
      </p:sp>
      <p:pic>
        <p:nvPicPr>
          <p:cNvPr id="395" name="stress3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9813" y="2479459"/>
            <a:ext cx="5508529" cy="4131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stress4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21732" y="2463504"/>
            <a:ext cx="5508529" cy="4131396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Shape 397"/>
          <p:cNvSpPr/>
          <p:nvPr/>
        </p:nvSpPr>
        <p:spPr>
          <a:xfrm>
            <a:off x="2415038" y="7504037"/>
            <a:ext cx="8411790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The approximation of the stress at different node numbers.</a:t>
            </a:r>
          </a:p>
        </p:txBody>
      </p:sp>
      <p:sp>
        <p:nvSpPr>
          <p:cNvPr id="398" name="Shape 398"/>
          <p:cNvSpPr/>
          <p:nvPr/>
        </p:nvSpPr>
        <p:spPr>
          <a:xfrm>
            <a:off x="1784546" y="6693193"/>
            <a:ext cx="325334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Fig 1- At n=10 </a:t>
            </a:r>
          </a:p>
        </p:txBody>
      </p:sp>
      <p:sp>
        <p:nvSpPr>
          <p:cNvPr id="399" name="Shape 399"/>
          <p:cNvSpPr/>
          <p:nvPr/>
        </p:nvSpPr>
        <p:spPr>
          <a:xfrm>
            <a:off x="8004464" y="6720511"/>
            <a:ext cx="325334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Fig 2- At n=20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type="sldNum" sz="quarter" idx="4294967295"/>
          </p:nvPr>
        </p:nvSpPr>
        <p:spPr>
          <a:xfrm>
            <a:off x="11982760" y="8756878"/>
            <a:ext cx="46736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02" name="isae_supaero_300_cmjn-300x182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434" y="375724"/>
            <a:ext cx="2846300" cy="1730306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Shape 403"/>
          <p:cNvSpPr/>
          <p:nvPr/>
        </p:nvSpPr>
        <p:spPr>
          <a:xfrm>
            <a:off x="382150" y="994151"/>
            <a:ext cx="89932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404" name="Shape 404"/>
          <p:cNvSpPr/>
          <p:nvPr/>
        </p:nvSpPr>
        <p:spPr>
          <a:xfrm>
            <a:off x="378746" y="277211"/>
            <a:ext cx="7092571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MOVING NODE APPROACH - MLPG</a:t>
            </a:r>
          </a:p>
        </p:txBody>
      </p:sp>
      <p:sp>
        <p:nvSpPr>
          <p:cNvPr id="405" name="Shape 405"/>
          <p:cNvSpPr/>
          <p:nvPr/>
        </p:nvSpPr>
        <p:spPr>
          <a:xfrm>
            <a:off x="509852" y="1507175"/>
            <a:ext cx="640228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5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Initial results using MLPG</a:t>
            </a:r>
          </a:p>
        </p:txBody>
      </p:sp>
      <p:pic>
        <p:nvPicPr>
          <p:cNvPr id="406" name="fig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5657" y="2555143"/>
            <a:ext cx="6733486" cy="5050114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Shape 407"/>
          <p:cNvSpPr/>
          <p:nvPr/>
        </p:nvSpPr>
        <p:spPr>
          <a:xfrm>
            <a:off x="2296505" y="8054370"/>
            <a:ext cx="84117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Discretization of the domain of the cantilever beam. </a:t>
            </a:r>
            <a:r>
              <a:rPr sz="2500"/>
              <a:t>*Cited in reference[2]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Num" sz="quarter" idx="4294967295"/>
          </p:nvPr>
        </p:nvSpPr>
        <p:spPr>
          <a:xfrm>
            <a:off x="12071025" y="8756878"/>
            <a:ext cx="29083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76" name="isae_supaero_300_cmjn-300x182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35021" y="270890"/>
            <a:ext cx="2846300" cy="1730305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414113" y="3510382"/>
            <a:ext cx="438129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78" name="Shape 178"/>
          <p:cNvSpPr/>
          <p:nvPr/>
        </p:nvSpPr>
        <p:spPr>
          <a:xfrm>
            <a:off x="655072" y="3821532"/>
            <a:ext cx="389937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Physical Domain</a:t>
            </a:r>
          </a:p>
        </p:txBody>
      </p:sp>
      <p:sp>
        <p:nvSpPr>
          <p:cNvPr id="179" name="Shape 179"/>
          <p:cNvSpPr/>
          <p:nvPr/>
        </p:nvSpPr>
        <p:spPr>
          <a:xfrm>
            <a:off x="7534890" y="3510382"/>
            <a:ext cx="5105302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80" name="Shape 180"/>
          <p:cNvSpPr/>
          <p:nvPr/>
        </p:nvSpPr>
        <p:spPr>
          <a:xfrm>
            <a:off x="7520396" y="3834232"/>
            <a:ext cx="510530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4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Computational Domain</a:t>
            </a:r>
          </a:p>
        </p:txBody>
      </p:sp>
      <p:sp>
        <p:nvSpPr>
          <p:cNvPr id="181" name="Shape 181"/>
          <p:cNvSpPr/>
          <p:nvPr/>
        </p:nvSpPr>
        <p:spPr>
          <a:xfrm flipV="1">
            <a:off x="2370891" y="2461315"/>
            <a:ext cx="1" cy="1075186"/>
          </a:xfrm>
          <a:prstGeom prst="line">
            <a:avLst/>
          </a:prstGeom>
          <a:ln w="508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2" name="Shape 182"/>
          <p:cNvSpPr/>
          <p:nvPr/>
        </p:nvSpPr>
        <p:spPr>
          <a:xfrm>
            <a:off x="2358191" y="2465957"/>
            <a:ext cx="7572775" cy="1"/>
          </a:xfrm>
          <a:prstGeom prst="line">
            <a:avLst/>
          </a:prstGeom>
          <a:ln w="508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3" name="Shape 183"/>
          <p:cNvSpPr/>
          <p:nvPr/>
        </p:nvSpPr>
        <p:spPr>
          <a:xfrm>
            <a:off x="9925179" y="2431335"/>
            <a:ext cx="1" cy="1075187"/>
          </a:xfrm>
          <a:prstGeom prst="line">
            <a:avLst/>
          </a:prstGeom>
          <a:ln w="508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4" name="Shape 184"/>
          <p:cNvSpPr/>
          <p:nvPr/>
        </p:nvSpPr>
        <p:spPr>
          <a:xfrm>
            <a:off x="5282016" y="1917945"/>
            <a:ext cx="2039933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1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MAPPING</a:t>
            </a:r>
          </a:p>
        </p:txBody>
      </p:sp>
      <p:sp>
        <p:nvSpPr>
          <p:cNvPr id="185" name="Shape 185"/>
          <p:cNvSpPr/>
          <p:nvPr/>
        </p:nvSpPr>
        <p:spPr>
          <a:xfrm>
            <a:off x="3669634" y="2485864"/>
            <a:ext cx="5264697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1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Transformation of all data</a:t>
            </a:r>
          </a:p>
        </p:txBody>
      </p:sp>
      <p:sp>
        <p:nvSpPr>
          <p:cNvPr id="186" name="Shape 186"/>
          <p:cNvSpPr/>
          <p:nvPr/>
        </p:nvSpPr>
        <p:spPr>
          <a:xfrm flipV="1">
            <a:off x="9925179" y="4784243"/>
            <a:ext cx="1" cy="711201"/>
          </a:xfrm>
          <a:prstGeom prst="line">
            <a:avLst/>
          </a:prstGeom>
          <a:ln w="508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7" name="Shape 187"/>
          <p:cNvSpPr/>
          <p:nvPr/>
        </p:nvSpPr>
        <p:spPr>
          <a:xfrm>
            <a:off x="2358191" y="5478973"/>
            <a:ext cx="7572775" cy="1"/>
          </a:xfrm>
          <a:prstGeom prst="line">
            <a:avLst/>
          </a:prstGeom>
          <a:ln w="508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8" name="Shape 188"/>
          <p:cNvSpPr/>
          <p:nvPr/>
        </p:nvSpPr>
        <p:spPr>
          <a:xfrm flipV="1">
            <a:off x="2370891" y="4754264"/>
            <a:ext cx="1" cy="699310"/>
          </a:xfrm>
          <a:prstGeom prst="line">
            <a:avLst/>
          </a:prstGeom>
          <a:ln w="508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9" name="Shape 189"/>
          <p:cNvSpPr/>
          <p:nvPr/>
        </p:nvSpPr>
        <p:spPr>
          <a:xfrm>
            <a:off x="5168709" y="4854093"/>
            <a:ext cx="203993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1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MAPPING</a:t>
            </a:r>
          </a:p>
        </p:txBody>
      </p:sp>
      <p:sp>
        <p:nvSpPr>
          <p:cNvPr id="190" name="Shape 190"/>
          <p:cNvSpPr/>
          <p:nvPr/>
        </p:nvSpPr>
        <p:spPr>
          <a:xfrm>
            <a:off x="3870052" y="5453573"/>
            <a:ext cx="5264696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1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Transformation of all data</a:t>
            </a:r>
          </a:p>
        </p:txBody>
      </p:sp>
      <p:sp>
        <p:nvSpPr>
          <p:cNvPr id="191" name="Shape 191"/>
          <p:cNvSpPr/>
          <p:nvPr/>
        </p:nvSpPr>
        <p:spPr>
          <a:xfrm>
            <a:off x="10108115" y="4511407"/>
            <a:ext cx="2533573" cy="2664080"/>
          </a:xfrm>
          <a:prstGeom prst="roundRect">
            <a:avLst>
              <a:gd name="adj" fmla="val 15752"/>
            </a:avLst>
          </a:prstGeom>
          <a:solidFill>
            <a:schemeClr val="accent2">
              <a:hueOff val="-973710"/>
              <a:satOff val="2560"/>
              <a:lumOff val="14874"/>
            </a:schemeClr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2" name="Shape 192"/>
          <p:cNvSpPr/>
          <p:nvPr/>
        </p:nvSpPr>
        <p:spPr>
          <a:xfrm>
            <a:off x="10108114" y="5087796"/>
            <a:ext cx="2533573" cy="15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1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All the calculations performed</a:t>
            </a:r>
          </a:p>
        </p:txBody>
      </p:sp>
      <p:sp>
        <p:nvSpPr>
          <p:cNvPr id="193" name="Shape 193"/>
          <p:cNvSpPr/>
          <p:nvPr/>
        </p:nvSpPr>
        <p:spPr>
          <a:xfrm>
            <a:off x="262164" y="1251501"/>
            <a:ext cx="3433825" cy="11406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53585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94" name="Shape 194"/>
          <p:cNvSpPr/>
          <p:nvPr/>
        </p:nvSpPr>
        <p:spPr>
          <a:xfrm>
            <a:off x="752856" y="1555142"/>
            <a:ext cx="245244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800">
                <a:solidFill>
                  <a:srgbClr val="DCDEE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MESH BASED</a:t>
            </a:r>
          </a:p>
        </p:txBody>
      </p:sp>
      <p:sp>
        <p:nvSpPr>
          <p:cNvPr id="195" name="Shape 195"/>
          <p:cNvSpPr/>
          <p:nvPr/>
        </p:nvSpPr>
        <p:spPr>
          <a:xfrm>
            <a:off x="479864" y="6430036"/>
            <a:ext cx="3433824" cy="1140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53585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96" name="Shape 196"/>
          <p:cNvSpPr/>
          <p:nvPr/>
        </p:nvSpPr>
        <p:spPr>
          <a:xfrm>
            <a:off x="1134552" y="6733678"/>
            <a:ext cx="212444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800">
                <a:solidFill>
                  <a:srgbClr val="DCDEE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MESH LESS</a:t>
            </a:r>
          </a:p>
        </p:txBody>
      </p:sp>
      <p:sp>
        <p:nvSpPr>
          <p:cNvPr id="197" name="Shape 197"/>
          <p:cNvSpPr/>
          <p:nvPr/>
        </p:nvSpPr>
        <p:spPr>
          <a:xfrm>
            <a:off x="649953" y="7790254"/>
            <a:ext cx="4381291" cy="1270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8" name="Shape 198"/>
          <p:cNvSpPr/>
          <p:nvPr/>
        </p:nvSpPr>
        <p:spPr>
          <a:xfrm>
            <a:off x="890912" y="8093895"/>
            <a:ext cx="389937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Physical Domain</a:t>
            </a:r>
          </a:p>
        </p:txBody>
      </p:sp>
      <p:sp>
        <p:nvSpPr>
          <p:cNvPr id="199" name="Shape 199"/>
          <p:cNvSpPr/>
          <p:nvPr/>
        </p:nvSpPr>
        <p:spPr>
          <a:xfrm>
            <a:off x="4877792" y="6787013"/>
            <a:ext cx="2547744" cy="2443495"/>
          </a:xfrm>
          <a:prstGeom prst="roundRect">
            <a:avLst>
              <a:gd name="adj" fmla="val 16332"/>
            </a:avLst>
          </a:prstGeom>
          <a:solidFill>
            <a:schemeClr val="accent2">
              <a:hueOff val="-973710"/>
              <a:satOff val="2560"/>
              <a:lumOff val="14874"/>
            </a:schemeClr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00" name="Shape 200"/>
          <p:cNvSpPr/>
          <p:nvPr/>
        </p:nvSpPr>
        <p:spPr>
          <a:xfrm>
            <a:off x="4754100" y="7192683"/>
            <a:ext cx="2780957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2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All the calculations performed </a:t>
            </a:r>
          </a:p>
        </p:txBody>
      </p:sp>
      <p:sp>
        <p:nvSpPr>
          <p:cNvPr id="201" name="Shape 201"/>
          <p:cNvSpPr/>
          <p:nvPr/>
        </p:nvSpPr>
        <p:spPr>
          <a:xfrm>
            <a:off x="7513044" y="7223859"/>
            <a:ext cx="3899372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Very practical to have a geometric definition of your domain. </a:t>
            </a:r>
          </a:p>
        </p:txBody>
      </p:sp>
      <p:sp>
        <p:nvSpPr>
          <p:cNvPr id="202" name="Shape 202"/>
          <p:cNvSpPr/>
          <p:nvPr/>
        </p:nvSpPr>
        <p:spPr>
          <a:xfrm>
            <a:off x="372111" y="251246"/>
            <a:ext cx="3997561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203" name="Shape 203"/>
          <p:cNvSpPr/>
          <p:nvPr/>
        </p:nvSpPr>
        <p:spPr>
          <a:xfrm>
            <a:off x="382150" y="994151"/>
            <a:ext cx="89932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type="sldNum" sz="quarter" idx="4294967295"/>
          </p:nvPr>
        </p:nvSpPr>
        <p:spPr>
          <a:xfrm>
            <a:off x="11982760" y="8756878"/>
            <a:ext cx="46736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10" name="isae_supaero_300_cmjn-300x182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434" y="375724"/>
            <a:ext cx="2846300" cy="1730306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Shape 411"/>
          <p:cNvSpPr/>
          <p:nvPr/>
        </p:nvSpPr>
        <p:spPr>
          <a:xfrm>
            <a:off x="382150" y="994151"/>
            <a:ext cx="89932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412" name="Shape 412"/>
          <p:cNvSpPr/>
          <p:nvPr/>
        </p:nvSpPr>
        <p:spPr>
          <a:xfrm>
            <a:off x="378746" y="277211"/>
            <a:ext cx="3997561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STRESS RESULTS</a:t>
            </a:r>
          </a:p>
        </p:txBody>
      </p:sp>
      <p:pic>
        <p:nvPicPr>
          <p:cNvPr id="413" name="stres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2574" y="2560121"/>
            <a:ext cx="5320580" cy="3990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fig6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74510" y="2560121"/>
            <a:ext cx="5320581" cy="3990436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Shape 415"/>
          <p:cNvSpPr/>
          <p:nvPr/>
        </p:nvSpPr>
        <p:spPr>
          <a:xfrm>
            <a:off x="2533572" y="7389737"/>
            <a:ext cx="8411789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3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Normal stress concentration. </a:t>
            </a:r>
            <a:r>
              <a:rPr sz="2500"/>
              <a:t>*Cited in reference[2]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type="sldNum" sz="quarter" idx="4294967295"/>
          </p:nvPr>
        </p:nvSpPr>
        <p:spPr>
          <a:xfrm>
            <a:off x="11982760" y="8756878"/>
            <a:ext cx="46736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18" name="isae_supaero_300_cmjn-300x182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434" y="375724"/>
            <a:ext cx="2846300" cy="1730306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hape 419"/>
          <p:cNvSpPr/>
          <p:nvPr/>
        </p:nvSpPr>
        <p:spPr>
          <a:xfrm>
            <a:off x="382150" y="994151"/>
            <a:ext cx="89932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420" name="Shape 420"/>
          <p:cNvSpPr/>
          <p:nvPr/>
        </p:nvSpPr>
        <p:spPr>
          <a:xfrm>
            <a:off x="378746" y="277211"/>
            <a:ext cx="3997561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EFFECT OF NODES</a:t>
            </a:r>
          </a:p>
        </p:txBody>
      </p:sp>
      <p:pic>
        <p:nvPicPr>
          <p:cNvPr id="421" name="fig7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012" y="2212806"/>
            <a:ext cx="5390823" cy="4043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stressaa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15420" y="2212881"/>
            <a:ext cx="5390837" cy="4043128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Shape 423"/>
          <p:cNvSpPr/>
          <p:nvPr/>
        </p:nvSpPr>
        <p:spPr>
          <a:xfrm>
            <a:off x="2415038" y="7783437"/>
            <a:ext cx="8411790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3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The approximation of the stress at different node numbers.</a:t>
            </a:r>
          </a:p>
        </p:txBody>
      </p:sp>
      <p:sp>
        <p:nvSpPr>
          <p:cNvPr id="424" name="Shape 424"/>
          <p:cNvSpPr/>
          <p:nvPr/>
        </p:nvSpPr>
        <p:spPr>
          <a:xfrm>
            <a:off x="1877871" y="6273696"/>
            <a:ext cx="3253340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Fig 1- At n=10 </a:t>
            </a:r>
          </a:p>
          <a:p>
            <a:pP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Error - 0.0483</a:t>
            </a:r>
          </a:p>
          <a:p>
            <a:pPr>
              <a:defRPr sz="3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2500"/>
              <a:t>*Cited in reference[2]</a:t>
            </a:r>
          </a:p>
        </p:txBody>
      </p:sp>
      <p:sp>
        <p:nvSpPr>
          <p:cNvPr id="425" name="Shape 425"/>
          <p:cNvSpPr/>
          <p:nvPr/>
        </p:nvSpPr>
        <p:spPr>
          <a:xfrm>
            <a:off x="7778590" y="6362700"/>
            <a:ext cx="325334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Fig 2- At n=20</a:t>
            </a:r>
          </a:p>
          <a:p>
            <a:pP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Error - 0.0132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type="sldNum" sz="quarter" idx="4294967295"/>
          </p:nvPr>
        </p:nvSpPr>
        <p:spPr>
          <a:xfrm>
            <a:off x="11982760" y="8756878"/>
            <a:ext cx="46736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28" name="isae_supaero_300_cmjn-300x182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434" y="375724"/>
            <a:ext cx="2846300" cy="1730306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Shape 429"/>
          <p:cNvSpPr/>
          <p:nvPr/>
        </p:nvSpPr>
        <p:spPr>
          <a:xfrm>
            <a:off x="382150" y="994151"/>
            <a:ext cx="89932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430" name="Shape 430"/>
          <p:cNvSpPr/>
          <p:nvPr/>
        </p:nvSpPr>
        <p:spPr>
          <a:xfrm>
            <a:off x="378746" y="277211"/>
            <a:ext cx="3997561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APPLICATIONS</a:t>
            </a:r>
          </a:p>
        </p:txBody>
      </p:sp>
      <p:sp>
        <p:nvSpPr>
          <p:cNvPr id="431" name="Shape 431"/>
          <p:cNvSpPr/>
          <p:nvPr/>
        </p:nvSpPr>
        <p:spPr>
          <a:xfrm>
            <a:off x="637038" y="2442633"/>
            <a:ext cx="4814383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Large deflection of plates                                                                                  </a:t>
            </a:r>
            <a:r>
              <a:rPr sz="1500"/>
              <a:t>*Cited from Reference[5]</a:t>
            </a:r>
          </a:p>
        </p:txBody>
      </p:sp>
      <p:pic>
        <p:nvPicPr>
          <p:cNvPr id="432" name="Screen Shot 2019-06-13 at 18.37.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38009" y="2163759"/>
            <a:ext cx="3503106" cy="2234149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Shape 433"/>
          <p:cNvSpPr/>
          <p:nvPr/>
        </p:nvSpPr>
        <p:spPr>
          <a:xfrm>
            <a:off x="637038" y="4654851"/>
            <a:ext cx="4814383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Elasticity and fracture problem</a:t>
            </a:r>
          </a:p>
          <a:p>
            <a:pPr>
              <a:defRPr sz="35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1500"/>
              <a:t>*Cited from Reference[4]</a:t>
            </a:r>
          </a:p>
        </p:txBody>
      </p:sp>
      <p:sp>
        <p:nvSpPr>
          <p:cNvPr id="434" name="Shape 434"/>
          <p:cNvSpPr/>
          <p:nvPr/>
        </p:nvSpPr>
        <p:spPr>
          <a:xfrm>
            <a:off x="637038" y="6867069"/>
            <a:ext cx="4814383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5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Transient heat conduction problem</a:t>
            </a:r>
          </a:p>
          <a:p>
            <a:pPr>
              <a:defRPr sz="35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rPr sz="1500"/>
              <a:t>*Cited from Reference[3]</a:t>
            </a:r>
          </a:p>
        </p:txBody>
      </p:sp>
      <p:pic>
        <p:nvPicPr>
          <p:cNvPr id="435" name="Screen Shot 2019-06-13 at 18.41.2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14269" y="4589136"/>
            <a:ext cx="2750585" cy="2234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Screen Shot 2019-06-13 at 18.44.0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67455" y="7039912"/>
            <a:ext cx="5634184" cy="127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Shape 437"/>
          <p:cNvSpPr/>
          <p:nvPr/>
        </p:nvSpPr>
        <p:spPr>
          <a:xfrm>
            <a:off x="5280494" y="2493130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0066C1"/>
              </a:gs>
              <a:gs pos="100000">
                <a:srgbClr val="094593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38" name="Shape 438"/>
          <p:cNvSpPr/>
          <p:nvPr/>
        </p:nvSpPr>
        <p:spPr>
          <a:xfrm>
            <a:off x="5280494" y="470534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0066C1"/>
              </a:gs>
              <a:gs pos="100000">
                <a:srgbClr val="094593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39" name="Shape 439"/>
          <p:cNvSpPr/>
          <p:nvPr/>
        </p:nvSpPr>
        <p:spPr>
          <a:xfrm>
            <a:off x="5280494" y="6943572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0066C1"/>
              </a:gs>
              <a:gs pos="100000">
                <a:srgbClr val="094593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type="sldNum" sz="quarter" idx="4294967295"/>
          </p:nvPr>
        </p:nvSpPr>
        <p:spPr>
          <a:xfrm>
            <a:off x="11982760" y="8756878"/>
            <a:ext cx="46736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42" name="isae_supaero_300_cmjn-300x182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434" y="375724"/>
            <a:ext cx="2846300" cy="1730306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Shape 443"/>
          <p:cNvSpPr/>
          <p:nvPr/>
        </p:nvSpPr>
        <p:spPr>
          <a:xfrm>
            <a:off x="382150" y="994151"/>
            <a:ext cx="89932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444" name="Shape 444"/>
          <p:cNvSpPr/>
          <p:nvPr/>
        </p:nvSpPr>
        <p:spPr>
          <a:xfrm>
            <a:off x="378746" y="277211"/>
            <a:ext cx="3997561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REFERENCES</a:t>
            </a:r>
          </a:p>
        </p:txBody>
      </p:sp>
      <p:sp>
        <p:nvSpPr>
          <p:cNvPr id="445" name="Shape 445"/>
          <p:cNvSpPr/>
          <p:nvPr/>
        </p:nvSpPr>
        <p:spPr>
          <a:xfrm>
            <a:off x="771130" y="2413279"/>
            <a:ext cx="11462540" cy="449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1184" indent="-451184" algn="l" defTabSz="457200">
              <a:lnSpc>
                <a:spcPts val="3600"/>
              </a:lnSpc>
              <a:spcBef>
                <a:spcPts val="120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Luc Laurent, Rodolphe Le Riche, Bruno Soulier, Pierre-Alain Boucard. </a:t>
            </a:r>
            <a:r>
              <a:rPr b="1"/>
              <a:t>“An overview of gradient- enhanced metamodels with applications.”</a:t>
            </a:r>
            <a:r>
              <a:t> Archives of Computational Methods in Engineering, Springer Verlag, 2017, pp 1-46. </a:t>
            </a:r>
          </a:p>
          <a:p>
            <a:pPr marL="451184" indent="-451184" algn="l" defTabSz="457200">
              <a:lnSpc>
                <a:spcPts val="3600"/>
              </a:lnSpc>
              <a:spcBef>
                <a:spcPts val="120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Johannes. T. B. Overvelde. </a:t>
            </a:r>
            <a:r>
              <a:rPr b="1"/>
              <a:t>“The Moving Node Approach in Topology Optimization.’’ </a:t>
            </a:r>
            <a:r>
              <a:t>Master thesis, April 18, 2012.</a:t>
            </a:r>
          </a:p>
          <a:p>
            <a:pPr marL="451184" indent="-451184" algn="l" defTabSz="457200">
              <a:lnSpc>
                <a:spcPts val="3600"/>
              </a:lnSpc>
              <a:spcBef>
                <a:spcPts val="120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Xiaohua Zhang, Hui Xiang. </a:t>
            </a:r>
            <a:r>
              <a:rPr b="1"/>
              <a:t>“A fast meshless method based on proper orthogonal decomposition for the transient heat conduction problem.” </a:t>
            </a:r>
            <a:r>
              <a:t>International Journal of heat and mass transfer, January 2015. </a:t>
            </a:r>
          </a:p>
          <a:p>
            <a:pPr marL="451184" indent="-451184" algn="l" defTabSz="457200">
              <a:lnSpc>
                <a:spcPts val="3600"/>
              </a:lnSpc>
              <a:spcBef>
                <a:spcPts val="120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Youngchang Can, Pan Sun, Hehua Zhu, Timon Rabczuk.</a:t>
            </a:r>
            <a:r>
              <a:rPr b="1"/>
              <a:t> “A mixed cover meshes method for elasticity and fracture problems.” </a:t>
            </a:r>
            <a:r>
              <a:t>Theoretical and Applied Fracture Mechanics.</a:t>
            </a:r>
          </a:p>
          <a:p>
            <a:pPr marL="451184" indent="-451184" algn="l" defTabSz="457200">
              <a:lnSpc>
                <a:spcPts val="3600"/>
              </a:lnSpc>
              <a:spcBef>
                <a:spcPts val="120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J. Sladek, V. Sladek. </a:t>
            </a:r>
            <a:r>
              <a:rPr b="1"/>
              <a:t>“A meshless method for large deflection of plates.”</a:t>
            </a:r>
            <a:r>
              <a:t> Springer-Verlag, 2003.</a:t>
            </a:r>
          </a:p>
          <a:p>
            <a:pPr marL="451184" indent="-451184" algn="l" defTabSz="457200">
              <a:lnSpc>
                <a:spcPts val="3600"/>
              </a:lnSpc>
              <a:spcBef>
                <a:spcPts val="120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Jorge C. Costa, Carlos M. Tiago, Paulo M. Pimenta. </a:t>
            </a:r>
            <a:r>
              <a:rPr b="1"/>
              <a:t>“Meshless analysis of shear deformable shells: the linear model.” </a:t>
            </a:r>
            <a:r>
              <a:t>Springer-Verlag Berlin Heidelberg, 2013.</a:t>
            </a:r>
          </a:p>
        </p:txBody>
      </p:sp>
      <p:sp>
        <p:nvSpPr>
          <p:cNvPr id="446" name="Shape 446"/>
          <p:cNvSpPr/>
          <p:nvPr/>
        </p:nvSpPr>
        <p:spPr>
          <a:xfrm>
            <a:off x="4759771" y="7877167"/>
            <a:ext cx="348525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THANK YOU 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Num" sz="quarter" idx="4294967295"/>
          </p:nvPr>
        </p:nvSpPr>
        <p:spPr>
          <a:xfrm>
            <a:off x="12071025" y="8756878"/>
            <a:ext cx="29083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06" name="isae_supaero_300_cmjn-300x182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434" y="375724"/>
            <a:ext cx="2846300" cy="1730306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/>
          <p:cNvSpPr/>
          <p:nvPr/>
        </p:nvSpPr>
        <p:spPr>
          <a:xfrm>
            <a:off x="382150" y="994151"/>
            <a:ext cx="89932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08" name="Shape 208"/>
          <p:cNvSpPr/>
          <p:nvPr/>
        </p:nvSpPr>
        <p:spPr>
          <a:xfrm>
            <a:off x="378746" y="277211"/>
            <a:ext cx="4559867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MESH FREE METHODS</a:t>
            </a:r>
          </a:p>
        </p:txBody>
      </p:sp>
      <p:sp>
        <p:nvSpPr>
          <p:cNvPr id="209" name="Shape 209"/>
          <p:cNvSpPr/>
          <p:nvPr/>
        </p:nvSpPr>
        <p:spPr>
          <a:xfrm>
            <a:off x="2756155" y="1735554"/>
            <a:ext cx="6722053" cy="846055"/>
          </a:xfrm>
          <a:prstGeom prst="roundRect">
            <a:avLst>
              <a:gd name="adj" fmla="val 22516"/>
            </a:avLst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Generation of nodes</a:t>
            </a:r>
          </a:p>
        </p:txBody>
      </p:sp>
      <p:sp>
        <p:nvSpPr>
          <p:cNvPr id="210" name="Shape 210"/>
          <p:cNvSpPr/>
          <p:nvPr/>
        </p:nvSpPr>
        <p:spPr>
          <a:xfrm>
            <a:off x="2756155" y="3342975"/>
            <a:ext cx="6722053" cy="846056"/>
          </a:xfrm>
          <a:prstGeom prst="roundRect">
            <a:avLst>
              <a:gd name="adj" fmla="val 22516"/>
            </a:avLst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Generating shape functions</a:t>
            </a:r>
          </a:p>
        </p:txBody>
      </p:sp>
      <p:sp>
        <p:nvSpPr>
          <p:cNvPr id="211" name="Shape 211"/>
          <p:cNvSpPr/>
          <p:nvPr/>
        </p:nvSpPr>
        <p:spPr>
          <a:xfrm>
            <a:off x="2756155" y="4950397"/>
            <a:ext cx="6722053" cy="846055"/>
          </a:xfrm>
          <a:prstGeom prst="roundRect">
            <a:avLst>
              <a:gd name="adj" fmla="val 22516"/>
            </a:avLst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Discretization of the equations</a:t>
            </a:r>
          </a:p>
        </p:txBody>
      </p:sp>
      <p:sp>
        <p:nvSpPr>
          <p:cNvPr id="212" name="Shape 212"/>
          <p:cNvSpPr/>
          <p:nvPr/>
        </p:nvSpPr>
        <p:spPr>
          <a:xfrm>
            <a:off x="2756155" y="6557818"/>
            <a:ext cx="6722053" cy="846056"/>
          </a:xfrm>
          <a:prstGeom prst="roundRect">
            <a:avLst>
              <a:gd name="adj" fmla="val 22516"/>
            </a:avLst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Essential Boundary conditions</a:t>
            </a:r>
          </a:p>
        </p:txBody>
      </p:sp>
      <p:sp>
        <p:nvSpPr>
          <p:cNvPr id="213" name="Shape 213"/>
          <p:cNvSpPr/>
          <p:nvPr/>
        </p:nvSpPr>
        <p:spPr>
          <a:xfrm>
            <a:off x="6180804" y="2593234"/>
            <a:ext cx="1" cy="770781"/>
          </a:xfrm>
          <a:prstGeom prst="line">
            <a:avLst/>
          </a:prstGeom>
          <a:ln w="254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4" name="Shape 214"/>
          <p:cNvSpPr/>
          <p:nvPr/>
        </p:nvSpPr>
        <p:spPr>
          <a:xfrm>
            <a:off x="6180804" y="4184323"/>
            <a:ext cx="1" cy="770781"/>
          </a:xfrm>
          <a:prstGeom prst="line">
            <a:avLst/>
          </a:prstGeom>
          <a:ln w="254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5" name="Shape 215"/>
          <p:cNvSpPr/>
          <p:nvPr/>
        </p:nvSpPr>
        <p:spPr>
          <a:xfrm>
            <a:off x="6180804" y="5775413"/>
            <a:ext cx="1" cy="770780"/>
          </a:xfrm>
          <a:prstGeom prst="line">
            <a:avLst/>
          </a:prstGeom>
          <a:ln w="254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6" name="Shape 216"/>
          <p:cNvSpPr/>
          <p:nvPr/>
        </p:nvSpPr>
        <p:spPr>
          <a:xfrm flipH="1">
            <a:off x="5419005" y="7382834"/>
            <a:ext cx="761800" cy="761801"/>
          </a:xfrm>
          <a:prstGeom prst="line">
            <a:avLst/>
          </a:prstGeom>
          <a:ln w="254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7" name="Shape 217"/>
          <p:cNvSpPr/>
          <p:nvPr/>
        </p:nvSpPr>
        <p:spPr>
          <a:xfrm>
            <a:off x="6216088" y="7375483"/>
            <a:ext cx="837076" cy="837075"/>
          </a:xfrm>
          <a:prstGeom prst="line">
            <a:avLst/>
          </a:prstGeom>
          <a:ln w="25400">
            <a:solidFill>
              <a:srgbClr val="53585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8" name="Shape 218"/>
          <p:cNvSpPr/>
          <p:nvPr/>
        </p:nvSpPr>
        <p:spPr>
          <a:xfrm>
            <a:off x="9190653" y="6151178"/>
            <a:ext cx="3113089" cy="2116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673" y="0"/>
                </a:moveTo>
                <a:cubicBezTo>
                  <a:pt x="3268" y="0"/>
                  <a:pt x="2938" y="485"/>
                  <a:pt x="2938" y="1081"/>
                </a:cubicBezTo>
                <a:lnTo>
                  <a:pt x="2938" y="8639"/>
                </a:lnTo>
                <a:lnTo>
                  <a:pt x="0" y="10798"/>
                </a:lnTo>
                <a:lnTo>
                  <a:pt x="2938" y="12961"/>
                </a:lnTo>
                <a:lnTo>
                  <a:pt x="2938" y="20519"/>
                </a:lnTo>
                <a:cubicBezTo>
                  <a:pt x="2938" y="21115"/>
                  <a:pt x="3268" y="21600"/>
                  <a:pt x="3673" y="21600"/>
                </a:cubicBezTo>
                <a:lnTo>
                  <a:pt x="20865" y="21600"/>
                </a:lnTo>
                <a:cubicBezTo>
                  <a:pt x="21270" y="21600"/>
                  <a:pt x="21600" y="21115"/>
                  <a:pt x="21600" y="20519"/>
                </a:cubicBezTo>
                <a:lnTo>
                  <a:pt x="21600" y="1081"/>
                </a:lnTo>
                <a:cubicBezTo>
                  <a:pt x="21600" y="485"/>
                  <a:pt x="21270" y="0"/>
                  <a:pt x="20865" y="0"/>
                </a:cubicBezTo>
                <a:lnTo>
                  <a:pt x="3673" y="0"/>
                </a:lnTo>
                <a:close/>
              </a:path>
            </a:pathLst>
          </a:custGeom>
          <a:solidFill>
            <a:srgbClr val="A6AAA8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370416" indent="-370416" algn="l">
              <a:buClr>
                <a:srgbClr val="777775"/>
              </a:buClr>
              <a:buSzPct val="115000"/>
              <a:buChar char="•"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Lagrangian method</a:t>
            </a:r>
          </a:p>
          <a:p>
            <a:pPr marL="370416" indent="-370416" algn="l">
              <a:buClr>
                <a:srgbClr val="777775"/>
              </a:buClr>
              <a:buSzPct val="115000"/>
              <a:buChar char="•"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Direct Interpolation</a:t>
            </a:r>
          </a:p>
        </p:txBody>
      </p:sp>
      <p:sp>
        <p:nvSpPr>
          <p:cNvPr id="219" name="Shape 219"/>
          <p:cNvSpPr/>
          <p:nvPr/>
        </p:nvSpPr>
        <p:spPr>
          <a:xfrm>
            <a:off x="3030896" y="7670695"/>
            <a:ext cx="2497967" cy="175281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Solution for displacement</a:t>
            </a:r>
          </a:p>
        </p:txBody>
      </p:sp>
      <p:sp>
        <p:nvSpPr>
          <p:cNvPr id="220" name="Shape 220"/>
          <p:cNvSpPr/>
          <p:nvPr/>
        </p:nvSpPr>
        <p:spPr>
          <a:xfrm>
            <a:off x="6964851" y="7670695"/>
            <a:ext cx="2497967" cy="1752810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Solution for stress and strain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sldNum" sz="quarter" idx="4294967295"/>
          </p:nvPr>
        </p:nvSpPr>
        <p:spPr>
          <a:xfrm>
            <a:off x="12071025" y="8756878"/>
            <a:ext cx="29083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23" name="isae_supaero_300_cmjn-300x182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91976" y="375724"/>
            <a:ext cx="2741758" cy="1666753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224"/>
          <p:cNvSpPr/>
          <p:nvPr/>
        </p:nvSpPr>
        <p:spPr>
          <a:xfrm>
            <a:off x="382150" y="994151"/>
            <a:ext cx="89932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25" name="Shape 225"/>
          <p:cNvSpPr/>
          <p:nvPr/>
        </p:nvSpPr>
        <p:spPr>
          <a:xfrm>
            <a:off x="378746" y="277211"/>
            <a:ext cx="3997561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STATE OF ART</a:t>
            </a:r>
          </a:p>
        </p:txBody>
      </p:sp>
      <p:sp>
        <p:nvSpPr>
          <p:cNvPr id="226" name="Shape 226"/>
          <p:cNvSpPr/>
          <p:nvPr/>
        </p:nvSpPr>
        <p:spPr>
          <a:xfrm>
            <a:off x="521799" y="1116923"/>
            <a:ext cx="997368" cy="104289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1977</a:t>
            </a:r>
          </a:p>
        </p:txBody>
      </p:sp>
      <p:sp>
        <p:nvSpPr>
          <p:cNvPr id="227" name="Shape 227"/>
          <p:cNvSpPr/>
          <p:nvPr/>
        </p:nvSpPr>
        <p:spPr>
          <a:xfrm>
            <a:off x="11433635" y="2082858"/>
            <a:ext cx="997367" cy="1042897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1992</a:t>
            </a:r>
          </a:p>
        </p:txBody>
      </p:sp>
      <p:sp>
        <p:nvSpPr>
          <p:cNvPr id="228" name="Shape 228"/>
          <p:cNvSpPr/>
          <p:nvPr/>
        </p:nvSpPr>
        <p:spPr>
          <a:xfrm>
            <a:off x="521799" y="2906089"/>
            <a:ext cx="997368" cy="104289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1994</a:t>
            </a:r>
          </a:p>
        </p:txBody>
      </p:sp>
      <p:sp>
        <p:nvSpPr>
          <p:cNvPr id="229" name="Shape 229"/>
          <p:cNvSpPr/>
          <p:nvPr/>
        </p:nvSpPr>
        <p:spPr>
          <a:xfrm>
            <a:off x="521799" y="7954481"/>
            <a:ext cx="997368" cy="104289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2004</a:t>
            </a:r>
          </a:p>
        </p:txBody>
      </p:sp>
      <p:sp>
        <p:nvSpPr>
          <p:cNvPr id="230" name="Shape 230"/>
          <p:cNvSpPr/>
          <p:nvPr/>
        </p:nvSpPr>
        <p:spPr>
          <a:xfrm>
            <a:off x="11445574" y="3781022"/>
            <a:ext cx="997367" cy="1042897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1995</a:t>
            </a:r>
          </a:p>
        </p:txBody>
      </p:sp>
      <p:sp>
        <p:nvSpPr>
          <p:cNvPr id="231" name="Shape 231"/>
          <p:cNvSpPr/>
          <p:nvPr/>
        </p:nvSpPr>
        <p:spPr>
          <a:xfrm>
            <a:off x="521799" y="4695254"/>
            <a:ext cx="997368" cy="104289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1996</a:t>
            </a:r>
          </a:p>
        </p:txBody>
      </p:sp>
      <p:sp>
        <p:nvSpPr>
          <p:cNvPr id="232" name="Shape 232"/>
          <p:cNvSpPr/>
          <p:nvPr/>
        </p:nvSpPr>
        <p:spPr>
          <a:xfrm>
            <a:off x="11433635" y="5369068"/>
            <a:ext cx="997367" cy="1042897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1977</a:t>
            </a:r>
          </a:p>
        </p:txBody>
      </p:sp>
      <p:sp>
        <p:nvSpPr>
          <p:cNvPr id="233" name="Shape 233"/>
          <p:cNvSpPr/>
          <p:nvPr/>
        </p:nvSpPr>
        <p:spPr>
          <a:xfrm>
            <a:off x="1520833" y="1357955"/>
            <a:ext cx="7956738" cy="56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solidFill>
                  <a:schemeClr val="accent1"/>
                </a:solidFill>
              </a:defRPr>
            </a:lvl1pPr>
          </a:lstStyle>
          <a:p>
            <a:pPr/>
            <a:r>
              <a:t>SMOOTH PARTICLE HYDRODYNAMICS(SPH) (Lucy)</a:t>
            </a:r>
          </a:p>
        </p:txBody>
      </p:sp>
      <p:sp>
        <p:nvSpPr>
          <p:cNvPr id="234" name="Shape 234"/>
          <p:cNvSpPr/>
          <p:nvPr/>
        </p:nvSpPr>
        <p:spPr>
          <a:xfrm>
            <a:off x="3831483" y="2323890"/>
            <a:ext cx="7678837" cy="56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solidFill>
                  <a:schemeClr val="accent2"/>
                </a:solidFill>
              </a:defRPr>
            </a:lvl1pPr>
          </a:lstStyle>
          <a:p>
            <a:pPr/>
            <a:r>
              <a:t>DIFFUSE ELEMENT METHOD(DEM) (Nayroles et al.)</a:t>
            </a:r>
          </a:p>
        </p:txBody>
      </p:sp>
      <p:sp>
        <p:nvSpPr>
          <p:cNvPr id="235" name="Shape 235"/>
          <p:cNvSpPr/>
          <p:nvPr/>
        </p:nvSpPr>
        <p:spPr>
          <a:xfrm>
            <a:off x="1495901" y="3147121"/>
            <a:ext cx="9588511" cy="56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solidFill>
                  <a:schemeClr val="accent1"/>
                </a:solidFill>
              </a:defRPr>
            </a:lvl1pPr>
          </a:lstStyle>
          <a:p>
            <a:pPr/>
            <a:r>
              <a:t>ELEMENT FREE GALERKIN METHOD(EFG) (Balyschko et al.)</a:t>
            </a:r>
          </a:p>
        </p:txBody>
      </p:sp>
      <p:sp>
        <p:nvSpPr>
          <p:cNvPr id="236" name="Shape 236"/>
          <p:cNvSpPr/>
          <p:nvPr/>
        </p:nvSpPr>
        <p:spPr>
          <a:xfrm>
            <a:off x="2232247" y="4022054"/>
            <a:ext cx="9273991" cy="56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solidFill>
                  <a:schemeClr val="accent2"/>
                </a:solidFill>
              </a:defRPr>
            </a:lvl1pPr>
          </a:lstStyle>
          <a:p>
            <a:pPr/>
            <a:r>
              <a:t>REPRODUCING KERNEL PARTICLE METHOD(RKPM) (Liu et al.)</a:t>
            </a:r>
          </a:p>
        </p:txBody>
      </p:sp>
      <p:sp>
        <p:nvSpPr>
          <p:cNvPr id="237" name="Shape 237"/>
          <p:cNvSpPr/>
          <p:nvPr/>
        </p:nvSpPr>
        <p:spPr>
          <a:xfrm>
            <a:off x="1534458" y="4936286"/>
            <a:ext cx="6160949" cy="56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solidFill>
                  <a:schemeClr val="accent1"/>
                </a:solidFill>
              </a:defRPr>
            </a:lvl1pPr>
          </a:lstStyle>
          <a:p>
            <a:pPr/>
            <a:r>
              <a:t>HP-CLOUDS METHOD (Duarte and Oden)</a:t>
            </a:r>
          </a:p>
        </p:txBody>
      </p:sp>
      <p:sp>
        <p:nvSpPr>
          <p:cNvPr id="238" name="Shape 238"/>
          <p:cNvSpPr/>
          <p:nvPr/>
        </p:nvSpPr>
        <p:spPr>
          <a:xfrm>
            <a:off x="2505681" y="5610100"/>
            <a:ext cx="8980921" cy="56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solidFill>
                  <a:schemeClr val="accent2"/>
                </a:solidFill>
              </a:defRPr>
            </a:lvl1pPr>
          </a:lstStyle>
          <a:p>
            <a:pPr/>
            <a:r>
              <a:t>PARTITION OF UNITY METHOD(PUM) (Babuska and Melenk)</a:t>
            </a:r>
          </a:p>
        </p:txBody>
      </p:sp>
      <p:sp>
        <p:nvSpPr>
          <p:cNvPr id="239" name="Shape 239"/>
          <p:cNvSpPr/>
          <p:nvPr/>
        </p:nvSpPr>
        <p:spPr>
          <a:xfrm>
            <a:off x="1527440" y="6553200"/>
            <a:ext cx="10023612" cy="56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solidFill>
                  <a:schemeClr val="accent1"/>
                </a:solidFill>
              </a:defRPr>
            </a:lvl1pPr>
          </a:lstStyle>
          <a:p>
            <a:pPr/>
            <a:r>
              <a:t>LOCAL BOUNDARY INTEGRAL EQUATION METHOD( Zhu and Zhang)</a:t>
            </a:r>
          </a:p>
        </p:txBody>
      </p:sp>
      <p:sp>
        <p:nvSpPr>
          <p:cNvPr id="240" name="Shape 240"/>
          <p:cNvSpPr/>
          <p:nvPr/>
        </p:nvSpPr>
        <p:spPr>
          <a:xfrm>
            <a:off x="1857437" y="7420099"/>
            <a:ext cx="9588511" cy="56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solidFill>
                  <a:schemeClr val="accent2"/>
                </a:solidFill>
              </a:defRPr>
            </a:lvl1pPr>
          </a:lstStyle>
          <a:p>
            <a:pPr/>
            <a:r>
              <a:t>MESHLESS LOCAL PETROV GALERKIN METHOD( Zhu and Atluri)</a:t>
            </a:r>
          </a:p>
        </p:txBody>
      </p:sp>
      <p:sp>
        <p:nvSpPr>
          <p:cNvPr id="241" name="Shape 241"/>
          <p:cNvSpPr/>
          <p:nvPr/>
        </p:nvSpPr>
        <p:spPr>
          <a:xfrm>
            <a:off x="1506457" y="8273585"/>
            <a:ext cx="8604941" cy="56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solidFill>
                  <a:schemeClr val="accent1"/>
                </a:solidFill>
              </a:defRPr>
            </a:lvl1pPr>
          </a:lstStyle>
          <a:p>
            <a:pPr/>
            <a:r>
              <a:t>MESHLESS NATURAL ELEMENT METHOD(NEM) (Yvonnet)</a:t>
            </a:r>
          </a:p>
        </p:txBody>
      </p:sp>
      <p:sp>
        <p:nvSpPr>
          <p:cNvPr id="242" name="Shape 242"/>
          <p:cNvSpPr/>
          <p:nvPr/>
        </p:nvSpPr>
        <p:spPr>
          <a:xfrm>
            <a:off x="521799" y="6324868"/>
            <a:ext cx="997368" cy="104289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1998</a:t>
            </a:r>
          </a:p>
        </p:txBody>
      </p:sp>
      <p:sp>
        <p:nvSpPr>
          <p:cNvPr id="243" name="Shape 243"/>
          <p:cNvSpPr/>
          <p:nvPr/>
        </p:nvSpPr>
        <p:spPr>
          <a:xfrm>
            <a:off x="11433635" y="7179067"/>
            <a:ext cx="997367" cy="1042897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DCDEE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1998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sldNum" sz="quarter" idx="4294967295"/>
          </p:nvPr>
        </p:nvSpPr>
        <p:spPr>
          <a:xfrm>
            <a:off x="12071025" y="8756878"/>
            <a:ext cx="29083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46" name="isae_supaero_300_cmjn-300x182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434" y="375724"/>
            <a:ext cx="2846300" cy="1730306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>
            <a:off x="382150" y="994151"/>
            <a:ext cx="89932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48" name="Shape 248"/>
          <p:cNvSpPr/>
          <p:nvPr/>
        </p:nvSpPr>
        <p:spPr>
          <a:xfrm>
            <a:off x="378746" y="277211"/>
            <a:ext cx="4355082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GAUSSIAN PROCESS</a:t>
            </a:r>
          </a:p>
        </p:txBody>
      </p:sp>
      <p:sp>
        <p:nvSpPr>
          <p:cNvPr id="249" name="Shape 249"/>
          <p:cNvSpPr/>
          <p:nvPr/>
        </p:nvSpPr>
        <p:spPr>
          <a:xfrm flipV="1">
            <a:off x="7989975" y="2155708"/>
            <a:ext cx="2" cy="3989475"/>
          </a:xfrm>
          <a:prstGeom prst="line">
            <a:avLst/>
          </a:prstGeom>
          <a:ln w="25400">
            <a:solidFill>
              <a:schemeClr val="accent5">
                <a:satOff val="-24684"/>
                <a:lumOff val="17421"/>
              </a:schemeClr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0" name="Shape 250"/>
          <p:cNvSpPr/>
          <p:nvPr/>
        </p:nvSpPr>
        <p:spPr>
          <a:xfrm>
            <a:off x="7572778" y="5791744"/>
            <a:ext cx="4753908" cy="1"/>
          </a:xfrm>
          <a:prstGeom prst="line">
            <a:avLst/>
          </a:prstGeom>
          <a:ln w="25400">
            <a:solidFill>
              <a:schemeClr val="accent5">
                <a:satOff val="-24684"/>
                <a:lumOff val="17421"/>
              </a:schemeClr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1" name="Shape 251"/>
          <p:cNvSpPr/>
          <p:nvPr/>
        </p:nvSpPr>
        <p:spPr>
          <a:xfrm>
            <a:off x="10874016" y="2554787"/>
            <a:ext cx="323609" cy="316239"/>
          </a:xfrm>
          <a:prstGeom prst="ellipse">
            <a:avLst/>
          </a:prstGeom>
          <a:solidFill>
            <a:schemeClr val="accent2">
              <a:hueOff val="-973710"/>
              <a:satOff val="2560"/>
              <a:lumOff val="14874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3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2" name="Shape 252"/>
          <p:cNvSpPr/>
          <p:nvPr/>
        </p:nvSpPr>
        <p:spPr>
          <a:xfrm>
            <a:off x="9658663" y="3992326"/>
            <a:ext cx="323609" cy="316239"/>
          </a:xfrm>
          <a:prstGeom prst="ellipse">
            <a:avLst/>
          </a:prstGeom>
          <a:solidFill>
            <a:schemeClr val="accent2">
              <a:hueOff val="-973710"/>
              <a:satOff val="2560"/>
              <a:lumOff val="14874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3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3" name="Shape 253"/>
          <p:cNvSpPr/>
          <p:nvPr/>
        </p:nvSpPr>
        <p:spPr>
          <a:xfrm>
            <a:off x="8697268" y="4718680"/>
            <a:ext cx="323609" cy="316239"/>
          </a:xfrm>
          <a:prstGeom prst="ellipse">
            <a:avLst/>
          </a:prstGeom>
          <a:solidFill>
            <a:schemeClr val="accent2">
              <a:hueOff val="-973710"/>
              <a:satOff val="2560"/>
              <a:lumOff val="14874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3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4" name="Shape 254"/>
          <p:cNvSpPr/>
          <p:nvPr/>
        </p:nvSpPr>
        <p:spPr>
          <a:xfrm flipV="1">
            <a:off x="11044742" y="2846514"/>
            <a:ext cx="2" cy="2993981"/>
          </a:xfrm>
          <a:prstGeom prst="line">
            <a:avLst/>
          </a:prstGeom>
          <a:ln w="25400">
            <a:solidFill>
              <a:schemeClr val="accent2">
                <a:hueOff val="-973710"/>
                <a:satOff val="2560"/>
                <a:lumOff val="14874"/>
              </a:schemeClr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pPr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5" name="Shape 255"/>
          <p:cNvSpPr/>
          <p:nvPr/>
        </p:nvSpPr>
        <p:spPr>
          <a:xfrm flipV="1">
            <a:off x="8859070" y="5041465"/>
            <a:ext cx="2" cy="711202"/>
          </a:xfrm>
          <a:prstGeom prst="line">
            <a:avLst/>
          </a:prstGeom>
          <a:ln w="25400">
            <a:solidFill>
              <a:schemeClr val="accent2">
                <a:hueOff val="-973710"/>
                <a:satOff val="2560"/>
                <a:lumOff val="14874"/>
              </a:schemeClr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pPr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6" name="Shape 256"/>
          <p:cNvSpPr/>
          <p:nvPr/>
        </p:nvSpPr>
        <p:spPr>
          <a:xfrm flipV="1">
            <a:off x="9820465" y="4294755"/>
            <a:ext cx="2" cy="1481442"/>
          </a:xfrm>
          <a:prstGeom prst="line">
            <a:avLst/>
          </a:prstGeom>
          <a:ln w="25400">
            <a:solidFill>
              <a:schemeClr val="accent2">
                <a:hueOff val="-973710"/>
                <a:satOff val="2560"/>
                <a:lumOff val="14874"/>
              </a:schemeClr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pPr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7" name="Shape 257"/>
          <p:cNvSpPr/>
          <p:nvPr/>
        </p:nvSpPr>
        <p:spPr>
          <a:xfrm>
            <a:off x="7954749" y="2712904"/>
            <a:ext cx="2964857" cy="3"/>
          </a:xfrm>
          <a:prstGeom prst="line">
            <a:avLst/>
          </a:prstGeom>
          <a:ln w="25400">
            <a:solidFill>
              <a:schemeClr val="accent2">
                <a:hueOff val="-973710"/>
                <a:satOff val="2560"/>
                <a:lumOff val="14874"/>
              </a:schemeClr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pPr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8" name="Shape 258"/>
          <p:cNvSpPr/>
          <p:nvPr/>
        </p:nvSpPr>
        <p:spPr>
          <a:xfrm>
            <a:off x="8022973" y="4150445"/>
            <a:ext cx="1672198" cy="1"/>
          </a:xfrm>
          <a:prstGeom prst="line">
            <a:avLst/>
          </a:prstGeom>
          <a:ln w="25400">
            <a:solidFill>
              <a:schemeClr val="accent2">
                <a:hueOff val="-973710"/>
                <a:satOff val="2560"/>
                <a:lumOff val="14874"/>
              </a:schemeClr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pPr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9" name="Shape 259"/>
          <p:cNvSpPr/>
          <p:nvPr/>
        </p:nvSpPr>
        <p:spPr>
          <a:xfrm>
            <a:off x="7992136" y="4876800"/>
            <a:ext cx="757739" cy="0"/>
          </a:xfrm>
          <a:prstGeom prst="line">
            <a:avLst/>
          </a:prstGeom>
          <a:ln w="25400">
            <a:solidFill>
              <a:schemeClr val="accent2">
                <a:hueOff val="-973710"/>
                <a:satOff val="2560"/>
                <a:lumOff val="14874"/>
              </a:schemeClr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/>
          <a:lstStyle/>
          <a:p>
            <a:pPr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60" name="Shape 260"/>
          <p:cNvSpPr/>
          <p:nvPr/>
        </p:nvSpPr>
        <p:spPr>
          <a:xfrm>
            <a:off x="8665547" y="5768883"/>
            <a:ext cx="38704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x</a:t>
            </a:r>
            <a:r>
              <a:rPr baseline="-5998"/>
              <a:t>1</a:t>
            </a:r>
          </a:p>
        </p:txBody>
      </p:sp>
      <p:sp>
        <p:nvSpPr>
          <p:cNvPr id="261" name="Shape 261"/>
          <p:cNvSpPr/>
          <p:nvPr/>
        </p:nvSpPr>
        <p:spPr>
          <a:xfrm>
            <a:off x="10851217" y="5768883"/>
            <a:ext cx="3870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x</a:t>
            </a:r>
            <a:r>
              <a:rPr baseline="-5998"/>
              <a:t>3</a:t>
            </a:r>
          </a:p>
        </p:txBody>
      </p:sp>
      <p:sp>
        <p:nvSpPr>
          <p:cNvPr id="262" name="Shape 262"/>
          <p:cNvSpPr/>
          <p:nvPr/>
        </p:nvSpPr>
        <p:spPr>
          <a:xfrm>
            <a:off x="9595220" y="5768883"/>
            <a:ext cx="38705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x</a:t>
            </a:r>
            <a:r>
              <a:rPr baseline="-5998"/>
              <a:t>2</a:t>
            </a:r>
          </a:p>
        </p:txBody>
      </p:sp>
      <p:sp>
        <p:nvSpPr>
          <p:cNvPr id="263" name="Shape 263"/>
          <p:cNvSpPr/>
          <p:nvPr/>
        </p:nvSpPr>
        <p:spPr>
          <a:xfrm>
            <a:off x="7551387" y="2501580"/>
            <a:ext cx="33092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f</a:t>
            </a:r>
            <a:r>
              <a:rPr baseline="-5998"/>
              <a:t>3</a:t>
            </a:r>
          </a:p>
        </p:txBody>
      </p:sp>
      <p:sp>
        <p:nvSpPr>
          <p:cNvPr id="264" name="Shape 264"/>
          <p:cNvSpPr/>
          <p:nvPr/>
        </p:nvSpPr>
        <p:spPr>
          <a:xfrm>
            <a:off x="7551387" y="3909144"/>
            <a:ext cx="33092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f</a:t>
            </a:r>
            <a:r>
              <a:rPr baseline="-5998"/>
              <a:t>2</a:t>
            </a:r>
          </a:p>
        </p:txBody>
      </p:sp>
      <p:sp>
        <p:nvSpPr>
          <p:cNvPr id="265" name="Shape 265"/>
          <p:cNvSpPr/>
          <p:nvPr/>
        </p:nvSpPr>
        <p:spPr>
          <a:xfrm>
            <a:off x="7551387" y="4552874"/>
            <a:ext cx="33092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f</a:t>
            </a:r>
            <a:r>
              <a:rPr baseline="-5998"/>
              <a:t>1</a:t>
            </a:r>
          </a:p>
        </p:txBody>
      </p:sp>
      <p:sp>
        <p:nvSpPr>
          <p:cNvPr id="266" name="Shape 266"/>
          <p:cNvSpPr/>
          <p:nvPr/>
        </p:nvSpPr>
        <p:spPr>
          <a:xfrm>
            <a:off x="12107214" y="5737133"/>
            <a:ext cx="33693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9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267" name="Shape 267"/>
          <p:cNvSpPr/>
          <p:nvPr/>
        </p:nvSpPr>
        <p:spPr>
          <a:xfrm>
            <a:off x="7209134" y="1715248"/>
            <a:ext cx="81223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9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f(x)</a:t>
            </a:r>
          </a:p>
        </p:txBody>
      </p:sp>
      <p:sp>
        <p:nvSpPr>
          <p:cNvPr id="268" name="Shape 268"/>
          <p:cNvSpPr/>
          <p:nvPr/>
        </p:nvSpPr>
        <p:spPr>
          <a:xfrm>
            <a:off x="10256073" y="3359506"/>
            <a:ext cx="336937" cy="316239"/>
          </a:xfrm>
          <a:prstGeom prst="ellipse">
            <a:avLst/>
          </a:prstGeom>
          <a:solidFill>
            <a:schemeClr val="accent1">
              <a:satOff val="5682"/>
              <a:lumOff val="2005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69" name="Shape 269"/>
          <p:cNvSpPr/>
          <p:nvPr/>
        </p:nvSpPr>
        <p:spPr>
          <a:xfrm flipV="1">
            <a:off x="10424540" y="3604094"/>
            <a:ext cx="2" cy="2198340"/>
          </a:xfrm>
          <a:prstGeom prst="line">
            <a:avLst/>
          </a:prstGeom>
          <a:ln w="38100">
            <a:solidFill>
              <a:schemeClr val="accent1">
                <a:satOff val="5682"/>
                <a:lumOff val="20051"/>
              </a:schemeClr>
            </a:solidFill>
            <a:miter lim="400000"/>
          </a:ln>
        </p:spPr>
        <p:txBody>
          <a:bodyPr lIns="45718" tIns="45718" rIns="45718" bIns="45718"/>
          <a:lstStyle/>
          <a:p>
            <a:pPr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70" name="Shape 270"/>
          <p:cNvSpPr/>
          <p:nvPr/>
        </p:nvSpPr>
        <p:spPr>
          <a:xfrm>
            <a:off x="7975976" y="3540594"/>
            <a:ext cx="2349948" cy="3"/>
          </a:xfrm>
          <a:prstGeom prst="line">
            <a:avLst/>
          </a:prstGeom>
          <a:ln w="38100">
            <a:solidFill>
              <a:schemeClr val="accent1">
                <a:satOff val="5682"/>
                <a:lumOff val="20051"/>
              </a:schemeClr>
            </a:solidFill>
            <a:miter lim="400000"/>
          </a:ln>
        </p:spPr>
        <p:txBody>
          <a:bodyPr lIns="45718" tIns="45718" rIns="45718" bIns="45718"/>
          <a:lstStyle/>
          <a:p>
            <a:pPr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71" name="Shape 271"/>
          <p:cNvSpPr/>
          <p:nvPr/>
        </p:nvSpPr>
        <p:spPr>
          <a:xfrm>
            <a:off x="10196244" y="5768883"/>
            <a:ext cx="4410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5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x</a:t>
            </a:r>
            <a:r>
              <a:rPr baseline="31999"/>
              <a:t>*</a:t>
            </a:r>
          </a:p>
        </p:txBody>
      </p:sp>
      <p:sp>
        <p:nvSpPr>
          <p:cNvPr id="272" name="Shape 272"/>
          <p:cNvSpPr/>
          <p:nvPr/>
        </p:nvSpPr>
        <p:spPr>
          <a:xfrm>
            <a:off x="7531621" y="3299295"/>
            <a:ext cx="37046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5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f</a:t>
            </a:r>
            <a:r>
              <a:rPr baseline="31999"/>
              <a:t>*</a:t>
            </a:r>
          </a:p>
        </p:txBody>
      </p:sp>
      <p:sp>
        <p:nvSpPr>
          <p:cNvPr id="273" name="Shape 273"/>
          <p:cNvSpPr/>
          <p:nvPr/>
        </p:nvSpPr>
        <p:spPr>
          <a:xfrm>
            <a:off x="321264" y="1796189"/>
            <a:ext cx="681232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Modeling the function f with multivariate gaussian distribution. </a:t>
            </a:r>
          </a:p>
        </p:txBody>
      </p:sp>
      <p:sp>
        <p:nvSpPr>
          <p:cNvPr id="274" name="Shape 274"/>
          <p:cNvSpPr/>
          <p:nvPr/>
        </p:nvSpPr>
        <p:spPr>
          <a:xfrm>
            <a:off x="298358" y="3636273"/>
            <a:ext cx="6086376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7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f̅(x</a:t>
            </a:r>
            <a:r>
              <a:rPr baseline="31998"/>
              <a:t>*</a:t>
            </a:r>
            <a:r>
              <a:t>) = A(x</a:t>
            </a:r>
            <a:r>
              <a:rPr baseline="31998"/>
              <a:t>*</a:t>
            </a:r>
            <a:r>
              <a:t>; f, l) + Σ Σ B(x</a:t>
            </a:r>
            <a:r>
              <a:rPr baseline="31998"/>
              <a:t>*</a:t>
            </a:r>
            <a:r>
              <a:t>; l) C(x</a:t>
            </a:r>
            <a:r>
              <a:rPr baseline="31998"/>
              <a:t>*</a:t>
            </a:r>
            <a:r>
              <a:t>;f, l)</a:t>
            </a:r>
          </a:p>
          <a:p>
            <a:pPr>
              <a:defRPr sz="15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                                                               *Cited from Reference[1]</a:t>
            </a:r>
          </a:p>
        </p:txBody>
      </p:sp>
      <p:sp>
        <p:nvSpPr>
          <p:cNvPr id="275" name="Shape 275"/>
          <p:cNvSpPr/>
          <p:nvPr/>
        </p:nvSpPr>
        <p:spPr>
          <a:xfrm>
            <a:off x="414513" y="4883694"/>
            <a:ext cx="124186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where:</a:t>
            </a:r>
          </a:p>
        </p:txBody>
      </p:sp>
      <p:sp>
        <p:nvSpPr>
          <p:cNvPr id="276" name="Shape 276"/>
          <p:cNvSpPr/>
          <p:nvPr/>
        </p:nvSpPr>
        <p:spPr>
          <a:xfrm>
            <a:off x="948932" y="6264583"/>
            <a:ext cx="441001" cy="1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77" name="Shape 277"/>
          <p:cNvSpPr/>
          <p:nvPr/>
        </p:nvSpPr>
        <p:spPr>
          <a:xfrm>
            <a:off x="1338830" y="5506659"/>
            <a:ext cx="559546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approximation of actual function f</a:t>
            </a:r>
          </a:p>
        </p:txBody>
      </p:sp>
      <p:sp>
        <p:nvSpPr>
          <p:cNvPr id="278" name="Shape 278"/>
          <p:cNvSpPr/>
          <p:nvPr/>
        </p:nvSpPr>
        <p:spPr>
          <a:xfrm>
            <a:off x="563964" y="6395859"/>
            <a:ext cx="9991211" cy="232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just">
              <a:defRPr sz="29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A     main features(average, mean) of the function f.</a:t>
            </a:r>
          </a:p>
          <a:p>
            <a:pPr algn="just">
              <a:defRPr sz="29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B     functions(Kernel functions).</a:t>
            </a:r>
          </a:p>
          <a:p>
            <a:pPr algn="just">
              <a:defRPr sz="29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C     weighting coefficients. </a:t>
            </a:r>
          </a:p>
          <a:p>
            <a:pPr algn="just">
              <a:defRPr sz="29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l    internal parameters that allow the control of the meta model response. </a:t>
            </a:r>
          </a:p>
        </p:txBody>
      </p:sp>
      <p:sp>
        <p:nvSpPr>
          <p:cNvPr id="279" name="Shape 279"/>
          <p:cNvSpPr/>
          <p:nvPr/>
        </p:nvSpPr>
        <p:spPr>
          <a:xfrm>
            <a:off x="898132" y="6684678"/>
            <a:ext cx="441000" cy="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80" name="Shape 280"/>
          <p:cNvSpPr/>
          <p:nvPr/>
        </p:nvSpPr>
        <p:spPr>
          <a:xfrm>
            <a:off x="910832" y="7124113"/>
            <a:ext cx="441000" cy="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81" name="Shape 281"/>
          <p:cNvSpPr/>
          <p:nvPr/>
        </p:nvSpPr>
        <p:spPr>
          <a:xfrm>
            <a:off x="885432" y="7570611"/>
            <a:ext cx="441000" cy="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82" name="Shape 282"/>
          <p:cNvSpPr/>
          <p:nvPr/>
        </p:nvSpPr>
        <p:spPr>
          <a:xfrm>
            <a:off x="885432" y="8004409"/>
            <a:ext cx="441000" cy="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83" name="Shape 283"/>
          <p:cNvSpPr/>
          <p:nvPr/>
        </p:nvSpPr>
        <p:spPr>
          <a:xfrm flipV="1">
            <a:off x="898132" y="5843209"/>
            <a:ext cx="441000" cy="2"/>
          </a:xfrm>
          <a:prstGeom prst="line">
            <a:avLst/>
          </a:prstGeom>
          <a:ln w="508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84" name="Shape 284"/>
          <p:cNvSpPr/>
          <p:nvPr/>
        </p:nvSpPr>
        <p:spPr>
          <a:xfrm>
            <a:off x="628709" y="5563809"/>
            <a:ext cx="29512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f̅</a:t>
            </a:r>
          </a:p>
        </p:txBody>
      </p:sp>
      <p:sp>
        <p:nvSpPr>
          <p:cNvPr id="285" name="Shape 285"/>
          <p:cNvSpPr/>
          <p:nvPr/>
        </p:nvSpPr>
        <p:spPr>
          <a:xfrm>
            <a:off x="579081" y="5956913"/>
            <a:ext cx="419779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x</a:t>
            </a:r>
            <a:r>
              <a:rPr baseline="31999"/>
              <a:t>*</a:t>
            </a:r>
          </a:p>
        </p:txBody>
      </p:sp>
      <p:sp>
        <p:nvSpPr>
          <p:cNvPr id="286" name="Shape 286"/>
          <p:cNvSpPr/>
          <p:nvPr/>
        </p:nvSpPr>
        <p:spPr>
          <a:xfrm>
            <a:off x="1379796" y="5966132"/>
            <a:ext cx="3235139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non sampled point.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type="sldNum" sz="quarter" idx="4294967295"/>
          </p:nvPr>
        </p:nvSpPr>
        <p:spPr>
          <a:xfrm>
            <a:off x="12071025" y="8756878"/>
            <a:ext cx="29083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289" name="isae_supaero_300_cmjn-300x182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434" y="375724"/>
            <a:ext cx="2846300" cy="1730306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290"/>
          <p:cNvSpPr/>
          <p:nvPr/>
        </p:nvSpPr>
        <p:spPr>
          <a:xfrm>
            <a:off x="382150" y="994151"/>
            <a:ext cx="89932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91" name="Shape 291"/>
          <p:cNvSpPr/>
          <p:nvPr/>
        </p:nvSpPr>
        <p:spPr>
          <a:xfrm>
            <a:off x="378746" y="277211"/>
            <a:ext cx="8764124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CASE STUDY ON MOVING NODE APPROACH</a:t>
            </a:r>
          </a:p>
        </p:txBody>
      </p:sp>
      <p:sp>
        <p:nvSpPr>
          <p:cNvPr id="292" name="Shape 292"/>
          <p:cNvSpPr/>
          <p:nvPr/>
        </p:nvSpPr>
        <p:spPr>
          <a:xfrm>
            <a:off x="455513" y="2540000"/>
            <a:ext cx="5917076" cy="1270000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93" name="Shape 293"/>
          <p:cNvSpPr/>
          <p:nvPr/>
        </p:nvSpPr>
        <p:spPr>
          <a:xfrm>
            <a:off x="6691213" y="2540000"/>
            <a:ext cx="5917076" cy="1270000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94" name="Shape 294"/>
          <p:cNvSpPr/>
          <p:nvPr/>
        </p:nvSpPr>
        <p:spPr>
          <a:xfrm>
            <a:off x="591365" y="2590799"/>
            <a:ext cx="5645372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defRPr b="1" sz="3500">
                <a:solidFill>
                  <a:srgbClr val="DCDEE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Element Free Galerkin (EFG) Method</a:t>
            </a:r>
          </a:p>
        </p:txBody>
      </p:sp>
      <p:sp>
        <p:nvSpPr>
          <p:cNvPr id="295" name="Shape 295"/>
          <p:cNvSpPr/>
          <p:nvPr/>
        </p:nvSpPr>
        <p:spPr>
          <a:xfrm>
            <a:off x="6691213" y="2552699"/>
            <a:ext cx="5917076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500">
                <a:solidFill>
                  <a:srgbClr val="DCDEE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Meshless local Petrov Galerkin (MLPG) Method</a:t>
            </a:r>
          </a:p>
        </p:txBody>
      </p:sp>
      <p:sp>
        <p:nvSpPr>
          <p:cNvPr id="296" name="Shape 296"/>
          <p:cNvSpPr/>
          <p:nvPr/>
        </p:nvSpPr>
        <p:spPr>
          <a:xfrm>
            <a:off x="641272" y="3973284"/>
            <a:ext cx="4814382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878305" indent="-421105" algn="l">
              <a:buClr>
                <a:srgbClr val="777775"/>
              </a:buClr>
              <a:buSzPct val="75000"/>
              <a:buChar char="•"/>
              <a:defRPr sz="3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Test functions are the shape functions of moving least squares.</a:t>
            </a:r>
          </a:p>
          <a:p>
            <a:pPr lvl="1" marL="878305" indent="-421105" algn="l">
              <a:buClr>
                <a:srgbClr val="777775"/>
              </a:buClr>
              <a:buSzPct val="75000"/>
              <a:buChar char="•"/>
              <a:defRPr sz="3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Employs a global weak form of the model.</a:t>
            </a:r>
          </a:p>
          <a:p>
            <a:pPr lvl="1" marL="878305" indent="-421105" algn="l">
              <a:buClr>
                <a:srgbClr val="777775"/>
              </a:buClr>
              <a:buSzPct val="75000"/>
              <a:buChar char="•"/>
              <a:defRPr sz="3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Lagrange multipliers to enforce boundary conditions.</a:t>
            </a:r>
          </a:p>
        </p:txBody>
      </p:sp>
      <p:sp>
        <p:nvSpPr>
          <p:cNvPr id="297" name="Shape 297"/>
          <p:cNvSpPr/>
          <p:nvPr/>
        </p:nvSpPr>
        <p:spPr>
          <a:xfrm>
            <a:off x="6728805" y="3973284"/>
            <a:ext cx="5350825" cy="42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878305" indent="-421105" algn="l">
              <a:buClr>
                <a:srgbClr val="777775"/>
              </a:buClr>
              <a:buSzPct val="75000"/>
              <a:buChar char="•"/>
              <a:defRPr sz="3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Employing a local weak form of the model</a:t>
            </a:r>
          </a:p>
          <a:p>
            <a:pPr lvl="1" marL="878305" indent="-421105" algn="l">
              <a:buClr>
                <a:srgbClr val="777775"/>
              </a:buClr>
              <a:buSzPct val="75000"/>
              <a:buChar char="•"/>
              <a:defRPr sz="3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Recovers test functionals directly from values at nodes, without shape functions. </a:t>
            </a:r>
          </a:p>
          <a:p>
            <a:pPr lvl="1" marL="878305" indent="-421105" algn="l">
              <a:buClr>
                <a:srgbClr val="777775"/>
              </a:buClr>
              <a:buSzPct val="75000"/>
              <a:buChar char="•"/>
              <a:defRPr sz="3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Numerical integrations to be done over low-degree polynomials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sldNum" sz="quarter" idx="4294967295"/>
          </p:nvPr>
        </p:nvSpPr>
        <p:spPr>
          <a:xfrm>
            <a:off x="12071025" y="8756878"/>
            <a:ext cx="29083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00" name="isae_supaero_300_cmjn-300x182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434" y="375724"/>
            <a:ext cx="2846300" cy="1730306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301"/>
          <p:cNvSpPr/>
          <p:nvPr/>
        </p:nvSpPr>
        <p:spPr>
          <a:xfrm>
            <a:off x="382150" y="994151"/>
            <a:ext cx="8993238" cy="1"/>
          </a:xfrm>
          <a:prstGeom prst="line">
            <a:avLst/>
          </a:prstGeom>
          <a:ln w="25400">
            <a:solidFill>
              <a:srgbClr val="53585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02" name="Shape 302"/>
          <p:cNvSpPr/>
          <p:nvPr/>
        </p:nvSpPr>
        <p:spPr>
          <a:xfrm>
            <a:off x="378746" y="277211"/>
            <a:ext cx="6765349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MOVING NODE APPROACH - EFG</a:t>
            </a:r>
          </a:p>
        </p:txBody>
      </p:sp>
      <p:sp>
        <p:nvSpPr>
          <p:cNvPr id="303" name="Shape 303"/>
          <p:cNvSpPr/>
          <p:nvPr/>
        </p:nvSpPr>
        <p:spPr>
          <a:xfrm>
            <a:off x="610381" y="1709689"/>
            <a:ext cx="552875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5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</a:lstStyle>
          <a:p>
            <a:pPr/>
            <a:r>
              <a:t>Initial results using EFG</a:t>
            </a:r>
          </a:p>
        </p:txBody>
      </p:sp>
      <p:pic>
        <p:nvPicPr>
          <p:cNvPr id="304" name="fig1.jpg"/>
          <p:cNvPicPr>
            <a:picLocks noChangeAspect="1"/>
          </p:cNvPicPr>
          <p:nvPr/>
        </p:nvPicPr>
        <p:blipFill>
          <a:blip r:embed="rId3">
            <a:extLst/>
          </a:blip>
          <a:srcRect l="2908" t="3546" r="4720" b="3219"/>
          <a:stretch>
            <a:fillRect/>
          </a:stretch>
        </p:blipFill>
        <p:spPr>
          <a:xfrm>
            <a:off x="3335535" y="2758920"/>
            <a:ext cx="6333680" cy="4794702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/>
          <p:nvPr/>
        </p:nvSpPr>
        <p:spPr>
          <a:xfrm>
            <a:off x="2296505" y="7967798"/>
            <a:ext cx="841179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Discretization of the domain and boundary of the cantilever beam.</a:t>
            </a:r>
            <a:r>
              <a:rPr sz="2500"/>
              <a:t>*Cited in reference[2]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sldNum" sz="quarter" idx="4294967295"/>
          </p:nvPr>
        </p:nvSpPr>
        <p:spPr>
          <a:xfrm>
            <a:off x="12071025" y="8756878"/>
            <a:ext cx="29083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08" name="isae_supaero_300_cmjn-300x182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434" y="375724"/>
            <a:ext cx="2846300" cy="1730306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Shape 309"/>
          <p:cNvSpPr/>
          <p:nvPr/>
        </p:nvSpPr>
        <p:spPr>
          <a:xfrm>
            <a:off x="382150" y="994151"/>
            <a:ext cx="89932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10" name="Shape 310"/>
          <p:cNvSpPr/>
          <p:nvPr/>
        </p:nvSpPr>
        <p:spPr>
          <a:xfrm>
            <a:off x="378746" y="277211"/>
            <a:ext cx="3997561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DISPLACEMENT</a:t>
            </a:r>
          </a:p>
        </p:txBody>
      </p:sp>
      <p:pic>
        <p:nvPicPr>
          <p:cNvPr id="311" name="fig3.jpg"/>
          <p:cNvPicPr>
            <a:picLocks noChangeAspect="1"/>
          </p:cNvPicPr>
          <p:nvPr/>
        </p:nvPicPr>
        <p:blipFill>
          <a:blip r:embed="rId3">
            <a:extLst/>
          </a:blip>
          <a:srcRect l="1901" t="4161" r="7667" b="4161"/>
          <a:stretch>
            <a:fillRect/>
          </a:stretch>
        </p:blipFill>
        <p:spPr>
          <a:xfrm>
            <a:off x="1017019" y="2698957"/>
            <a:ext cx="4950969" cy="37643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fig4.jpg"/>
          <p:cNvPicPr>
            <a:picLocks noChangeAspect="1"/>
          </p:cNvPicPr>
          <p:nvPr/>
        </p:nvPicPr>
        <p:blipFill>
          <a:blip r:embed="rId4">
            <a:extLst/>
          </a:blip>
          <a:srcRect l="2274" t="3600" r="5084" b="3032"/>
          <a:stretch>
            <a:fillRect/>
          </a:stretch>
        </p:blipFill>
        <p:spPr>
          <a:xfrm>
            <a:off x="6764429" y="2627519"/>
            <a:ext cx="5169214" cy="3907289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313"/>
          <p:cNvSpPr/>
          <p:nvPr/>
        </p:nvSpPr>
        <p:spPr>
          <a:xfrm>
            <a:off x="2533572" y="7326237"/>
            <a:ext cx="8411789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3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Displacement obtained in x and y direction respectively.</a:t>
            </a:r>
            <a:r>
              <a:rPr sz="2500"/>
              <a:t>*Cited in reference[2]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CDE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sldNum" sz="quarter" idx="4294967295"/>
          </p:nvPr>
        </p:nvSpPr>
        <p:spPr>
          <a:xfrm>
            <a:off x="12071025" y="8756878"/>
            <a:ext cx="290831" cy="47371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25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16" name="isae_supaero_300_cmjn-300x182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7434" y="375724"/>
            <a:ext cx="2846300" cy="1730306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hape 317"/>
          <p:cNvSpPr/>
          <p:nvPr/>
        </p:nvSpPr>
        <p:spPr>
          <a:xfrm>
            <a:off x="382150" y="994151"/>
            <a:ext cx="899323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18" name="Shape 318"/>
          <p:cNvSpPr/>
          <p:nvPr/>
        </p:nvSpPr>
        <p:spPr>
          <a:xfrm>
            <a:off x="378746" y="277211"/>
            <a:ext cx="3997561" cy="69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solidFill>
                  <a:srgbClr val="000000"/>
                </a:solidFill>
              </a:defRPr>
            </a:lvl1pPr>
          </a:lstStyle>
          <a:p>
            <a:pPr/>
            <a:r>
              <a:t>STRESS RESULTS</a:t>
            </a:r>
          </a:p>
        </p:txBody>
      </p:sp>
      <p:pic>
        <p:nvPicPr>
          <p:cNvPr id="319" name="fig6.jpg"/>
          <p:cNvPicPr>
            <a:picLocks noChangeAspect="1"/>
          </p:cNvPicPr>
          <p:nvPr/>
        </p:nvPicPr>
        <p:blipFill>
          <a:blip r:embed="rId3">
            <a:extLst/>
          </a:blip>
          <a:srcRect l="2646" t="0" r="2332" b="2560"/>
          <a:stretch>
            <a:fillRect/>
          </a:stretch>
        </p:blipFill>
        <p:spPr>
          <a:xfrm>
            <a:off x="7154043" y="2374849"/>
            <a:ext cx="4982628" cy="3832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fig7.jpg"/>
          <p:cNvPicPr>
            <a:picLocks noChangeAspect="1"/>
          </p:cNvPicPr>
          <p:nvPr/>
        </p:nvPicPr>
        <p:blipFill>
          <a:blip r:embed="rId4">
            <a:extLst/>
          </a:blip>
          <a:srcRect l="1981" t="4657" r="3874" b="4337"/>
          <a:stretch>
            <a:fillRect/>
          </a:stretch>
        </p:blipFill>
        <p:spPr>
          <a:xfrm>
            <a:off x="851885" y="2558009"/>
            <a:ext cx="4936653" cy="3579061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hape 321"/>
          <p:cNvSpPr/>
          <p:nvPr/>
        </p:nvSpPr>
        <p:spPr>
          <a:xfrm>
            <a:off x="2533572" y="7326237"/>
            <a:ext cx="8411789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3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pPr>
            <a:r>
              <a:t>Shear stress and Normal stress concentration. </a:t>
            </a:r>
            <a:r>
              <a:rPr sz="2500"/>
              <a:t>*Cited in reference[2]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